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420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237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Cover. Organization name and charity number are verified on the Access to Therapy website and CRA public profile.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CRA filing snapshot for Sept. 18-Dec. 31, 2025. Figures: revenue 19,763; expenditures 20,240; charitable activities 18,359; management/admin 1,881; closing assets 957; liabilities 0. Public profile QR links to CRA.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Growth opportunity based on current reported active caseload and waitlist.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Partnership pathways based on the prior deck and current organizational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 leadership listed on the Access to Therapy website: JC Haney, Founder and Chair; Anam Fatima and Jess Harrison, Board Members.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Funding levels are illustrative session equivalents based on the organization’s current approximate $30 direct session cost.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Contact details verified on Access to Therapy website. Donate QR links to https://www.accesstotherapy.org/donate.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 sources.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CIHI, Many Canadians with mental health disorders are not having their needs met, published Oct. 23, 2025. 41% and one-in-three figures.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details based on Access to Therapy About and Programs pages: funded care, practitioner partnerships, first-come queue, ongoing care without arbitrary limits subject to capacity.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Process: online form, waiver, first-come waitlist, matching, ongoing 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Impact figures are organization-reported as of August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 service footprint: British Columbia, Alberta, Saskatchewan, Manitoba; virtual delivery.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prior pitch deck states that every $30 funds one counselling session. Larger amounts are shown as session equivalents, not guarantees beyond capacity.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Testimonials from Access to Therapy About Us page. Excerpts condensed without changing the stated meaning.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Flow depicts the organization’s operating model. Quote adapted from the original Access to Therapy pitch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7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hyperlink" Target="https://www.accesstotherapy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elp@accesstotherapy.org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orig_pptx_unzip/ppt/media/image1.jpeg"/>
          <p:cNvPicPr>
            <a:picLocks noChangeAspect="1"/>
          </p:cNvPicPr>
          <p:nvPr/>
        </p:nvPicPr>
        <p:blipFill>
          <a:blip r:embed="rId3"/>
          <a:srcRect l="12000" r="-120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6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6537960" cy="6858000"/>
          </a:xfrm>
          <a:prstGeom prst="rect">
            <a:avLst/>
          </a:prstGeom>
          <a:solidFill>
            <a:srgbClr val="0B1F3A">
              <a:alpha val="9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2"/>
          <p:cNvSpPr/>
          <p:nvPr/>
        </p:nvSpPr>
        <p:spPr>
          <a:xfrm>
            <a:off x="0" y="0"/>
            <a:ext cx="6537960" cy="91440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6" name="Image 1" descr="/mnt/data/att_pitch_assets/ATT_Combo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449134"/>
            <a:ext cx="1874520" cy="656213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67512" y="1335024"/>
            <a:ext cx="1627632" cy="310896"/>
          </a:xfrm>
          <a:prstGeom prst="roundRect">
            <a:avLst>
              <a:gd name="adj" fmla="val 29412"/>
            </a:avLst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 dirty="0"/>
          </a:p>
        </p:txBody>
      </p:sp>
      <p:sp>
        <p:nvSpPr>
          <p:cNvPr id="8" name="Text 4"/>
          <p:cNvSpPr/>
          <p:nvPr/>
        </p:nvSpPr>
        <p:spPr>
          <a:xfrm>
            <a:off x="777240" y="1385316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PARTNER DECK | 2026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658368" y="2053366"/>
            <a:ext cx="5486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91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Therapy should not end</a:t>
            </a:r>
            <a:endParaRPr lang="en-US" sz="3600" dirty="0"/>
          </a:p>
          <a:p>
            <a:pPr marL="0" indent="0" algn="l">
              <a:lnSpc>
                <a:spcPct val="91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when money runs out.</a:t>
            </a:r>
          </a:p>
          <a:p>
            <a:pPr marL="0" indent="0" algn="l">
              <a:lnSpc>
                <a:spcPct val="91000"/>
              </a:lnSpc>
              <a:buNone/>
            </a:pPr>
            <a:endParaRPr lang="en-US" sz="3600" b="1" dirty="0">
              <a:solidFill>
                <a:srgbClr val="FFFFFF"/>
              </a:solidFill>
              <a:latin typeface="Inter Display" pitchFamily="34" charset="0"/>
              <a:ea typeface="Inter Display" pitchFamily="34" charset="-122"/>
              <a:cs typeface="Inter Display" pitchFamily="34" charset="-120"/>
            </a:endParaRPr>
          </a:p>
          <a:p>
            <a:pPr marL="0" indent="0" algn="l">
              <a:lnSpc>
                <a:spcPct val="91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Therapy should be able to begin when there is no money.</a:t>
            </a:r>
          </a:p>
          <a:p>
            <a:pPr marL="0" indent="0" algn="l">
              <a:lnSpc>
                <a:spcPct val="91000"/>
              </a:lnSpc>
              <a:buNone/>
            </a:pPr>
            <a:endParaRPr lang="en-US" sz="3600" b="1" dirty="0">
              <a:solidFill>
                <a:srgbClr val="FFFFFF"/>
              </a:solidFill>
              <a:latin typeface="Inter Display" pitchFamily="34" charset="0"/>
              <a:ea typeface="Inter Display" pitchFamily="34" charset="-122"/>
            </a:endParaRPr>
          </a:p>
          <a:p>
            <a:pPr marL="0" indent="0" algn="l">
              <a:lnSpc>
                <a:spcPct val="91000"/>
              </a:lnSpc>
              <a:buNone/>
            </a:pP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676656" y="4161790"/>
            <a:ext cx="5303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dirty="0">
                <a:solidFill>
                  <a:srgbClr val="E8EDF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funds long-term counselling for adults who cannot afford to keep paying.</a:t>
            </a:r>
            <a:endParaRPr lang="en-US" sz="1800" dirty="0"/>
          </a:p>
        </p:txBody>
      </p:sp>
      <p:sp>
        <p:nvSpPr>
          <p:cNvPr id="11" name="Shape 7"/>
          <p:cNvSpPr/>
          <p:nvPr/>
        </p:nvSpPr>
        <p:spPr>
          <a:xfrm>
            <a:off x="667512" y="5166360"/>
            <a:ext cx="3749040" cy="402336"/>
          </a:xfrm>
          <a:prstGeom prst="roundRect">
            <a:avLst>
              <a:gd name="adj" fmla="val 22727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8"/>
          <p:cNvSpPr/>
          <p:nvPr/>
        </p:nvSpPr>
        <p:spPr>
          <a:xfrm>
            <a:off x="777240" y="5216652"/>
            <a:ext cx="3529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30" b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CANADIAN REGISTERED CHARITY  •  #724593611 RR 0001</a:t>
            </a:r>
            <a:endParaRPr lang="en-US" sz="930" dirty="0"/>
          </a:p>
        </p:txBody>
      </p:sp>
      <p:sp>
        <p:nvSpPr>
          <p:cNvPr id="13" name="Text 9"/>
          <p:cNvSpPr/>
          <p:nvPr/>
        </p:nvSpPr>
        <p:spPr>
          <a:xfrm>
            <a:off x="676656" y="5806440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3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Closing the gap between need and sustained care.</a:t>
            </a:r>
            <a:endParaRPr lang="en-US" sz="11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4DF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2262" y="882916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Public accountability: first CRA filing snapshot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399032"/>
            <a:ext cx="10698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/ Initiative D’accès à La Thérapie | BN 724593611RR0001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1795107"/>
            <a:ext cx="4334256" cy="356616"/>
          </a:xfrm>
          <a:prstGeom prst="roundRect">
            <a:avLst>
              <a:gd name="adj" fmla="val 25641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722376" y="1836255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AS PER 2025 CRA RETURN</a:t>
            </a:r>
            <a:endParaRPr lang="en-US" sz="920" dirty="0"/>
          </a:p>
        </p:txBody>
      </p:sp>
      <p:sp>
        <p:nvSpPr>
          <p:cNvPr id="8" name="Shape 5"/>
          <p:cNvSpPr/>
          <p:nvPr/>
        </p:nvSpPr>
        <p:spPr>
          <a:xfrm>
            <a:off x="658368" y="2487168"/>
            <a:ext cx="3712464" cy="34015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8DCE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5296" y="2697480"/>
            <a:ext cx="2578608" cy="2578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32688" y="5212080"/>
            <a:ext cx="31729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2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$18,359 of $20,240 in reported expenditures</a:t>
            </a:r>
            <a:endParaRPr lang="en-US" sz="1320" dirty="0"/>
          </a:p>
        </p:txBody>
      </p:sp>
      <p:sp>
        <p:nvSpPr>
          <p:cNvPr id="11" name="Shape 7"/>
          <p:cNvSpPr/>
          <p:nvPr/>
        </p:nvSpPr>
        <p:spPr>
          <a:xfrm>
            <a:off x="4663440" y="2487168"/>
            <a:ext cx="2487168" cy="1152144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8DCE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Shape 8"/>
          <p:cNvSpPr/>
          <p:nvPr/>
        </p:nvSpPr>
        <p:spPr>
          <a:xfrm>
            <a:off x="4663440" y="2487168"/>
            <a:ext cx="64008" cy="1152144"/>
          </a:xfrm>
          <a:prstGeom prst="rect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9"/>
          <p:cNvSpPr/>
          <p:nvPr/>
        </p:nvSpPr>
        <p:spPr>
          <a:xfrm>
            <a:off x="4864608" y="2651760"/>
            <a:ext cx="202996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20" b="1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Revenue</a:t>
            </a:r>
            <a:endParaRPr lang="en-US" sz="1020" dirty="0"/>
          </a:p>
        </p:txBody>
      </p:sp>
      <p:sp>
        <p:nvSpPr>
          <p:cNvPr id="14" name="Text 10"/>
          <p:cNvSpPr/>
          <p:nvPr/>
        </p:nvSpPr>
        <p:spPr>
          <a:xfrm>
            <a:off x="4864608" y="2971800"/>
            <a:ext cx="20299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$19,763</a:t>
            </a:r>
            <a:endParaRPr lang="en-US" sz="2250" dirty="0"/>
          </a:p>
        </p:txBody>
      </p:sp>
      <p:sp>
        <p:nvSpPr>
          <p:cNvPr id="15" name="Shape 11"/>
          <p:cNvSpPr/>
          <p:nvPr/>
        </p:nvSpPr>
        <p:spPr>
          <a:xfrm>
            <a:off x="7424928" y="2487168"/>
            <a:ext cx="2487168" cy="1152144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8DCE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Shape 12"/>
          <p:cNvSpPr/>
          <p:nvPr/>
        </p:nvSpPr>
        <p:spPr>
          <a:xfrm>
            <a:off x="7424928" y="2487168"/>
            <a:ext cx="64008" cy="1152144"/>
          </a:xfrm>
          <a:prstGeom prst="rect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3"/>
          <p:cNvSpPr/>
          <p:nvPr/>
        </p:nvSpPr>
        <p:spPr>
          <a:xfrm>
            <a:off x="7626096" y="2651760"/>
            <a:ext cx="202996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20" b="1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Total expenditures</a:t>
            </a:r>
            <a:endParaRPr lang="en-US" sz="1020" dirty="0"/>
          </a:p>
        </p:txBody>
      </p:sp>
      <p:sp>
        <p:nvSpPr>
          <p:cNvPr id="18" name="Text 14"/>
          <p:cNvSpPr/>
          <p:nvPr/>
        </p:nvSpPr>
        <p:spPr>
          <a:xfrm>
            <a:off x="7626096" y="2971800"/>
            <a:ext cx="20299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$20,240</a:t>
            </a:r>
            <a:endParaRPr lang="en-US" sz="2250" dirty="0"/>
          </a:p>
        </p:txBody>
      </p:sp>
      <p:sp>
        <p:nvSpPr>
          <p:cNvPr id="19" name="Shape 15"/>
          <p:cNvSpPr/>
          <p:nvPr/>
        </p:nvSpPr>
        <p:spPr>
          <a:xfrm>
            <a:off x="4663440" y="3886200"/>
            <a:ext cx="2487168" cy="1152144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8DCE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Shape 16"/>
          <p:cNvSpPr/>
          <p:nvPr/>
        </p:nvSpPr>
        <p:spPr>
          <a:xfrm>
            <a:off x="4663440" y="3886200"/>
            <a:ext cx="64008" cy="1152144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7"/>
          <p:cNvSpPr/>
          <p:nvPr/>
        </p:nvSpPr>
        <p:spPr>
          <a:xfrm>
            <a:off x="4864608" y="4050792"/>
            <a:ext cx="202996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20" b="1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Management &amp; admin</a:t>
            </a:r>
            <a:endParaRPr lang="en-US" sz="1020" dirty="0"/>
          </a:p>
        </p:txBody>
      </p:sp>
      <p:sp>
        <p:nvSpPr>
          <p:cNvPr id="22" name="Text 18"/>
          <p:cNvSpPr/>
          <p:nvPr/>
        </p:nvSpPr>
        <p:spPr>
          <a:xfrm>
            <a:off x="4864608" y="4370832"/>
            <a:ext cx="20299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$1,881</a:t>
            </a:r>
            <a:endParaRPr lang="en-US" sz="2250" dirty="0"/>
          </a:p>
        </p:txBody>
      </p:sp>
      <p:sp>
        <p:nvSpPr>
          <p:cNvPr id="23" name="Shape 19"/>
          <p:cNvSpPr/>
          <p:nvPr/>
        </p:nvSpPr>
        <p:spPr>
          <a:xfrm>
            <a:off x="7424928" y="3886200"/>
            <a:ext cx="2487168" cy="1152144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8DCE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Shape 20"/>
          <p:cNvSpPr/>
          <p:nvPr/>
        </p:nvSpPr>
        <p:spPr>
          <a:xfrm>
            <a:off x="7424928" y="3886200"/>
            <a:ext cx="64008" cy="1152144"/>
          </a:xfrm>
          <a:prstGeom prst="rect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1"/>
          <p:cNvSpPr/>
          <p:nvPr/>
        </p:nvSpPr>
        <p:spPr>
          <a:xfrm>
            <a:off x="7626096" y="4050792"/>
            <a:ext cx="202996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20" b="1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Closing assets</a:t>
            </a:r>
            <a:endParaRPr lang="en-US" sz="1020" dirty="0"/>
          </a:p>
        </p:txBody>
      </p:sp>
      <p:sp>
        <p:nvSpPr>
          <p:cNvPr id="26" name="Text 22"/>
          <p:cNvSpPr/>
          <p:nvPr/>
        </p:nvSpPr>
        <p:spPr>
          <a:xfrm>
            <a:off x="7626096" y="4370832"/>
            <a:ext cx="202996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$957</a:t>
            </a:r>
            <a:endParaRPr lang="en-US" sz="2250" dirty="0"/>
          </a:p>
        </p:txBody>
      </p:sp>
      <p:sp>
        <p:nvSpPr>
          <p:cNvPr id="27" name="Shape 23"/>
          <p:cNvSpPr/>
          <p:nvPr/>
        </p:nvSpPr>
        <p:spPr>
          <a:xfrm>
            <a:off x="10149840" y="2487168"/>
            <a:ext cx="1408176" cy="340156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8DCE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8" name="Image 2" descr="/mnt/data/att_pitch_assets/qr_cr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3576" y="2788920"/>
            <a:ext cx="1060704" cy="1060704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10314432" y="4023360"/>
            <a:ext cx="107899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VIEW THE</a:t>
            </a:r>
            <a:endParaRPr lang="en-US" sz="10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PUBLIC CRA</a:t>
            </a:r>
            <a:endParaRPr lang="en-US" sz="10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RECORD</a:t>
            </a:r>
            <a:endParaRPr lang="en-US" sz="1050" dirty="0"/>
          </a:p>
        </p:txBody>
      </p:sp>
      <p:sp>
        <p:nvSpPr>
          <p:cNvPr id="30" name="Text 25"/>
          <p:cNvSpPr/>
          <p:nvPr/>
        </p:nvSpPr>
        <p:spPr>
          <a:xfrm>
            <a:off x="10277856" y="5056632"/>
            <a:ext cx="11521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Liabilities: $0</a:t>
            </a:r>
            <a:endParaRPr lang="en-US" sz="950" dirty="0"/>
          </a:p>
        </p:txBody>
      </p:sp>
      <p:sp>
        <p:nvSpPr>
          <p:cNvPr id="33" name="Text 28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8F6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4DF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1067055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The constraint is capacity — not demand.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761999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New funding can move people from waiting to receiving sustained care.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2328927"/>
            <a:ext cx="3712464" cy="3273552"/>
          </a:xfrm>
          <a:prstGeom prst="roundRect">
            <a:avLst/>
          </a:prstGeom>
          <a:solidFill>
            <a:srgbClr val="7C58C4"/>
          </a:solidFill>
          <a:ln w="8890">
            <a:solidFill>
              <a:srgbClr val="A589D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941832" y="2667255"/>
            <a:ext cx="31272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70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15+</a:t>
            </a:r>
            <a:endParaRPr lang="en-US" sz="4700" dirty="0"/>
          </a:p>
        </p:txBody>
      </p:sp>
      <p:sp>
        <p:nvSpPr>
          <p:cNvPr id="8" name="Text 5"/>
          <p:cNvSpPr/>
          <p:nvPr/>
        </p:nvSpPr>
        <p:spPr>
          <a:xfrm>
            <a:off x="978408" y="3517647"/>
            <a:ext cx="3054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people currently waiting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52728" y="4176015"/>
            <a:ext cx="2514600" cy="0"/>
          </a:xfrm>
          <a:prstGeom prst="line">
            <a:avLst/>
          </a:prstGeom>
          <a:noFill/>
          <a:ln w="15240">
            <a:solidFill>
              <a:srgbClr val="CDBCF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987552" y="4395471"/>
            <a:ext cx="305409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8–12 people supported at a time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87552" y="4944111"/>
            <a:ext cx="30540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80" dirty="0">
                <a:solidFill>
                  <a:srgbClr val="E9E1F9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Demand is immediate, active, and already exceeds funded capacity.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4846320" y="2411223"/>
            <a:ext cx="5989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3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WHAT ADDITIONAL FUNDING UNLOCKS</a:t>
            </a:r>
            <a:endParaRPr lang="en-US" sz="1230" dirty="0"/>
          </a:p>
        </p:txBody>
      </p:sp>
      <p:sp>
        <p:nvSpPr>
          <p:cNvPr id="13" name="Shape 10"/>
          <p:cNvSpPr/>
          <p:nvPr/>
        </p:nvSpPr>
        <p:spPr>
          <a:xfrm>
            <a:off x="4846320" y="2877567"/>
            <a:ext cx="566928" cy="566928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0729" y="3041976"/>
            <a:ext cx="238110" cy="23811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577840" y="2904999"/>
            <a:ext cx="223113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More practitioner slots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7726680" y="2904999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40" dirty="0">
                <a:solidFill>
                  <a:srgbClr val="E9E1F9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Open new spaces without removing support from current clients.</a:t>
            </a:r>
            <a:endParaRPr lang="en-US" sz="1040" dirty="0"/>
          </a:p>
        </p:txBody>
      </p:sp>
      <p:sp>
        <p:nvSpPr>
          <p:cNvPr id="17" name="Shape 13"/>
          <p:cNvSpPr/>
          <p:nvPr/>
        </p:nvSpPr>
        <p:spPr>
          <a:xfrm>
            <a:off x="4846320" y="3654807"/>
            <a:ext cx="566928" cy="566928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0729" y="3819216"/>
            <a:ext cx="238110" cy="23811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577840" y="3682239"/>
            <a:ext cx="223113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Shorter wait times</a:t>
            </a:r>
            <a:endParaRPr lang="en-US" sz="1350" dirty="0"/>
          </a:p>
        </p:txBody>
      </p:sp>
      <p:sp>
        <p:nvSpPr>
          <p:cNvPr id="20" name="Text 15"/>
          <p:cNvSpPr/>
          <p:nvPr/>
        </p:nvSpPr>
        <p:spPr>
          <a:xfrm>
            <a:off x="7726680" y="3682239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40" dirty="0">
                <a:solidFill>
                  <a:srgbClr val="E9E1F9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Move applicants into care sooner.</a:t>
            </a:r>
            <a:endParaRPr lang="en-US" sz="1040" dirty="0"/>
          </a:p>
        </p:txBody>
      </p:sp>
      <p:sp>
        <p:nvSpPr>
          <p:cNvPr id="21" name="Shape 16"/>
          <p:cNvSpPr/>
          <p:nvPr/>
        </p:nvSpPr>
        <p:spPr>
          <a:xfrm>
            <a:off x="4846320" y="4432047"/>
            <a:ext cx="566928" cy="566928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10729" y="4596456"/>
            <a:ext cx="238110" cy="23811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577840" y="4459479"/>
            <a:ext cx="223113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Better matching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7726680" y="4459479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40" dirty="0">
                <a:solidFill>
                  <a:srgbClr val="E9E1F9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Increase the range of specialties, provinces and lived experience.</a:t>
            </a:r>
            <a:endParaRPr lang="en-US" sz="1040" dirty="0"/>
          </a:p>
        </p:txBody>
      </p:sp>
      <p:sp>
        <p:nvSpPr>
          <p:cNvPr id="25" name="Shape 19"/>
          <p:cNvSpPr/>
          <p:nvPr/>
        </p:nvSpPr>
        <p:spPr>
          <a:xfrm>
            <a:off x="4846320" y="5209287"/>
            <a:ext cx="566928" cy="566928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10729" y="5373696"/>
            <a:ext cx="238110" cy="23811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577840" y="5236719"/>
            <a:ext cx="223113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Protected continuity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7726680" y="5236719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40" dirty="0">
                <a:solidFill>
                  <a:srgbClr val="E9E1F9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Reduce the risk that care stops because funding becomes uncertain.</a:t>
            </a:r>
            <a:endParaRPr lang="en-US" sz="1040" dirty="0"/>
          </a:p>
        </p:txBody>
      </p:sp>
      <p:sp>
        <p:nvSpPr>
          <p:cNvPr id="29" name="Text 22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C6D0D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Current capacity and waitlist are organization-reported as of August 2026.</a:t>
            </a:r>
            <a:endParaRPr lang="en-US" sz="720" dirty="0"/>
          </a:p>
        </p:txBody>
      </p:sp>
      <p:sp>
        <p:nvSpPr>
          <p:cNvPr id="30" name="Text 23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61B6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91440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Four ways partners can participate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609344"/>
            <a:ext cx="10881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Built for one-time gifts, annual sponsorships, campaigns, and multi-year commitments.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67512" y="2148840"/>
            <a:ext cx="2221992" cy="3227832"/>
          </a:xfrm>
          <a:prstGeom prst="roundRect">
            <a:avLst/>
          </a:prstGeom>
          <a:solidFill>
            <a:srgbClr val="DDEEF8"/>
          </a:solidFill>
          <a:ln w="12700">
            <a:solidFill>
              <a:srgbClr val="DDEEF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4"/>
          <p:cNvSpPr/>
          <p:nvPr/>
        </p:nvSpPr>
        <p:spPr>
          <a:xfrm>
            <a:off x="905256" y="2468880"/>
            <a:ext cx="658368" cy="658368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183" y="2659807"/>
            <a:ext cx="276515" cy="27651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96112" y="330098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Corporate &amp; foundation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96112" y="4032504"/>
            <a:ext cx="179222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7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Fund counselling, underwrite waitlist reduction, or support program capacity.</a:t>
            </a:r>
            <a:endParaRPr lang="en-US" sz="1070" dirty="0"/>
          </a:p>
        </p:txBody>
      </p:sp>
      <p:sp>
        <p:nvSpPr>
          <p:cNvPr id="11" name="Shape 7"/>
          <p:cNvSpPr/>
          <p:nvPr/>
        </p:nvSpPr>
        <p:spPr>
          <a:xfrm>
            <a:off x="3547872" y="2148840"/>
            <a:ext cx="2221992" cy="3227832"/>
          </a:xfrm>
          <a:prstGeom prst="roundRect">
            <a:avLst/>
          </a:prstGeom>
          <a:solidFill>
            <a:srgbClr val="FFF8D0"/>
          </a:solidFill>
          <a:ln w="12700">
            <a:solidFill>
              <a:srgbClr val="FFF8D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Shape 8"/>
          <p:cNvSpPr/>
          <p:nvPr/>
        </p:nvSpPr>
        <p:spPr>
          <a:xfrm>
            <a:off x="3785616" y="2468880"/>
            <a:ext cx="658368" cy="658368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76543" y="2659807"/>
            <a:ext cx="276515" cy="27651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776472" y="330098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Campaigns &amp; events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3776472" y="4032504"/>
            <a:ext cx="179222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7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Create a public-facing campaign with a clear, session-based impact story.</a:t>
            </a:r>
            <a:endParaRPr lang="en-US" sz="1070" dirty="0"/>
          </a:p>
        </p:txBody>
      </p:sp>
      <p:sp>
        <p:nvSpPr>
          <p:cNvPr id="16" name="Shape 11"/>
          <p:cNvSpPr/>
          <p:nvPr/>
        </p:nvSpPr>
        <p:spPr>
          <a:xfrm>
            <a:off x="6428232" y="2148840"/>
            <a:ext cx="2221992" cy="3227832"/>
          </a:xfrm>
          <a:prstGeom prst="roundRect">
            <a:avLst/>
          </a:prstGeom>
          <a:solidFill>
            <a:srgbClr val="EEE7FA"/>
          </a:solidFill>
          <a:ln w="12700">
            <a:solidFill>
              <a:srgbClr val="EEE7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Shape 12"/>
          <p:cNvSpPr/>
          <p:nvPr/>
        </p:nvSpPr>
        <p:spPr>
          <a:xfrm>
            <a:off x="6665976" y="2468880"/>
            <a:ext cx="658368" cy="658368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6903" y="2659807"/>
            <a:ext cx="276515" cy="27651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656832" y="330098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Creators &amp; communities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6656832" y="4032504"/>
            <a:ext cx="179222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7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Mobilize audiences through livestreams, challenges, tournaments, and peer fundraising.</a:t>
            </a:r>
            <a:endParaRPr lang="en-US" sz="1070" dirty="0"/>
          </a:p>
        </p:txBody>
      </p:sp>
      <p:sp>
        <p:nvSpPr>
          <p:cNvPr id="21" name="Shape 15"/>
          <p:cNvSpPr/>
          <p:nvPr/>
        </p:nvSpPr>
        <p:spPr>
          <a:xfrm>
            <a:off x="9308592" y="2148840"/>
            <a:ext cx="2221992" cy="3227832"/>
          </a:xfrm>
          <a:prstGeom prst="roundRect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Shape 16"/>
          <p:cNvSpPr/>
          <p:nvPr/>
        </p:nvSpPr>
        <p:spPr>
          <a:xfrm>
            <a:off x="9546336" y="2468880"/>
            <a:ext cx="658368" cy="658368"/>
          </a:xfrm>
          <a:prstGeom prst="ellipse">
            <a:avLst/>
          </a:prstGeom>
          <a:solidFill>
            <a:srgbClr val="4E9B84"/>
          </a:solidFill>
          <a:ln w="12700">
            <a:solidFill>
              <a:srgbClr val="4E9B8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37263" y="2659807"/>
            <a:ext cx="276515" cy="27651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537192" y="330098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Practitioner partnerships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9537192" y="4032504"/>
            <a:ext cx="179222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7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Offer reduced-rate or pro bono capacity while receiving coordinated referrals and timely payment.</a:t>
            </a:r>
            <a:endParaRPr lang="en-US" sz="1070" dirty="0"/>
          </a:p>
        </p:txBody>
      </p:sp>
      <p:sp>
        <p:nvSpPr>
          <p:cNvPr id="26" name="Shape 19"/>
          <p:cNvSpPr/>
          <p:nvPr/>
        </p:nvSpPr>
        <p:spPr>
          <a:xfrm>
            <a:off x="950976" y="5632704"/>
            <a:ext cx="10287000" cy="521208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0"/>
          <p:cNvSpPr/>
          <p:nvPr/>
        </p:nvSpPr>
        <p:spPr>
          <a:xfrm>
            <a:off x="1243584" y="5788152"/>
            <a:ext cx="9692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8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Custom recognition and impact reporting can be matched to the partnership — without distracting from care.</a:t>
            </a:r>
            <a:endParaRPr lang="en-US" sz="1280" dirty="0"/>
          </a:p>
        </p:txBody>
      </p:sp>
      <p:sp>
        <p:nvSpPr>
          <p:cNvPr id="28" name="Text 21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7A849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Partnership pathways reflect Access to Therapy’s donor, creator, corporate and practitioner engagement model.</a:t>
            </a:r>
            <a:endParaRPr lang="en-US" sz="720" dirty="0"/>
          </a:p>
        </p:txBody>
      </p:sp>
      <p:sp>
        <p:nvSpPr>
          <p:cNvPr id="29" name="Text 22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8F67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1009904"/>
            <a:ext cx="10881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Built from lived experience. Governed for public benefit.</a:t>
            </a:r>
            <a:endParaRPr lang="en-US" sz="2800" dirty="0"/>
          </a:p>
        </p:txBody>
      </p:sp>
      <p:pic>
        <p:nvPicPr>
          <p:cNvPr id="5" name="Image 1" descr="/mnt/data/orig_pptx_unzip/ppt/media/image25.jpeg"/>
          <p:cNvPicPr>
            <a:picLocks noChangeAspect="1"/>
          </p:cNvPicPr>
          <p:nvPr/>
        </p:nvPicPr>
        <p:blipFill>
          <a:blip r:embed="rId4"/>
          <a:srcRect t="2000" r="22243" b="6000"/>
          <a:stretch/>
        </p:blipFill>
        <p:spPr>
          <a:xfrm>
            <a:off x="658368" y="1755648"/>
            <a:ext cx="3694176" cy="4370832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58368" y="5065776"/>
            <a:ext cx="3694176" cy="1060704"/>
          </a:xfrm>
          <a:prstGeom prst="roundRect">
            <a:avLst/>
          </a:prstGeom>
          <a:solidFill>
            <a:srgbClr val="0B1F3A">
              <a:alpha val="98000"/>
            </a:srgbClr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3"/>
          <p:cNvSpPr/>
          <p:nvPr/>
        </p:nvSpPr>
        <p:spPr>
          <a:xfrm>
            <a:off x="914400" y="5285232"/>
            <a:ext cx="3182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JC HANEY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914400" y="5641848"/>
            <a:ext cx="3182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20" b="1" dirty="0">
                <a:solidFill>
                  <a:srgbClr val="F4DF5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Founder &amp; Chair</a:t>
            </a:r>
            <a:endParaRPr lang="en-US" sz="1020" dirty="0"/>
          </a:p>
        </p:txBody>
      </p:sp>
      <p:sp>
        <p:nvSpPr>
          <p:cNvPr id="9" name="Text 5"/>
          <p:cNvSpPr/>
          <p:nvPr/>
        </p:nvSpPr>
        <p:spPr>
          <a:xfrm>
            <a:off x="4754880" y="1755648"/>
            <a:ext cx="6620256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150" b="1" i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“No one should be left alone with serious pain simply because ongoing care is financially out of reach.”</a:t>
            </a:r>
            <a:endParaRPr lang="en-US" sz="2150" dirty="0"/>
          </a:p>
        </p:txBody>
      </p:sp>
      <p:sp>
        <p:nvSpPr>
          <p:cNvPr id="10" name="Text 6"/>
          <p:cNvSpPr/>
          <p:nvPr/>
        </p:nvSpPr>
        <p:spPr>
          <a:xfrm>
            <a:off x="4773168" y="3026664"/>
            <a:ext cx="6501384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7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Joshua Cecil (JC) Haney is a Métis community advocate, political science student, and the founder of Access to Therapy. He created the charity after navigating mental-health, disability and financial barriers firsthand - with the goal of making ongoing care depend on need, not income.</a:t>
            </a:r>
            <a:endParaRPr lang="en-US" sz="1270" dirty="0"/>
          </a:p>
        </p:txBody>
      </p:sp>
      <p:sp>
        <p:nvSpPr>
          <p:cNvPr id="11" name="Text 7"/>
          <p:cNvSpPr/>
          <p:nvPr/>
        </p:nvSpPr>
        <p:spPr>
          <a:xfrm>
            <a:off x="4773168" y="4416552"/>
            <a:ext cx="19385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CURRENT BOARD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773168" y="4800600"/>
            <a:ext cx="2688336" cy="384048"/>
          </a:xfrm>
          <a:prstGeom prst="roundRect">
            <a:avLst>
              <a:gd name="adj" fmla="val 23810"/>
            </a:avLst>
          </a:prstGeom>
          <a:solidFill>
            <a:srgbClr val="DDEEF8"/>
          </a:solidFill>
          <a:ln w="12700">
            <a:solidFill>
              <a:srgbClr val="DDEEF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9"/>
          <p:cNvSpPr/>
          <p:nvPr/>
        </p:nvSpPr>
        <p:spPr>
          <a:xfrm>
            <a:off x="4882896" y="4850892"/>
            <a:ext cx="24688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40" b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JC HANEY  •  FOUNDER &amp; CHAIR</a:t>
            </a:r>
            <a:endParaRPr lang="en-US" sz="940" dirty="0"/>
          </a:p>
        </p:txBody>
      </p:sp>
      <p:sp>
        <p:nvSpPr>
          <p:cNvPr id="14" name="Shape 10"/>
          <p:cNvSpPr/>
          <p:nvPr/>
        </p:nvSpPr>
        <p:spPr>
          <a:xfrm>
            <a:off x="7635240" y="4800600"/>
            <a:ext cx="2340864" cy="384048"/>
          </a:xfrm>
          <a:prstGeom prst="roundRect">
            <a:avLst>
              <a:gd name="adj" fmla="val 23810"/>
            </a:avLst>
          </a:prstGeom>
          <a:solidFill>
            <a:srgbClr val="EEE7FA"/>
          </a:solidFill>
          <a:ln w="12700">
            <a:solidFill>
              <a:srgbClr val="EEE7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1"/>
          <p:cNvSpPr/>
          <p:nvPr/>
        </p:nvSpPr>
        <p:spPr>
          <a:xfrm>
            <a:off x="7744968" y="4850892"/>
            <a:ext cx="212140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ANAM FATIMA  •  SECRETARY-TREASURER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4773168" y="5376672"/>
            <a:ext cx="2688336" cy="384048"/>
          </a:xfrm>
          <a:prstGeom prst="roundRect">
            <a:avLst>
              <a:gd name="adj" fmla="val 23810"/>
            </a:avLst>
          </a:prstGeom>
          <a:solidFill>
            <a:srgbClr val="FFF8D0"/>
          </a:solidFill>
          <a:ln w="12700">
            <a:solidFill>
              <a:srgbClr val="FFF8D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3"/>
          <p:cNvSpPr/>
          <p:nvPr/>
        </p:nvSpPr>
        <p:spPr>
          <a:xfrm>
            <a:off x="4882896" y="5426964"/>
            <a:ext cx="24688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90" b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REYNA TORRES  •  PRESIDENT</a:t>
            </a:r>
            <a:endParaRPr lang="en-US" sz="890" dirty="0"/>
          </a:p>
        </p:txBody>
      </p:sp>
      <p:sp>
        <p:nvSpPr>
          <p:cNvPr id="18" name="Shape 14"/>
          <p:cNvSpPr/>
          <p:nvPr/>
        </p:nvSpPr>
        <p:spPr>
          <a:xfrm>
            <a:off x="7635240" y="5376672"/>
            <a:ext cx="2852928" cy="384048"/>
          </a:xfrm>
          <a:prstGeom prst="roundRect">
            <a:avLst>
              <a:gd name="adj" fmla="val 23810"/>
            </a:avLst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5"/>
          <p:cNvSpPr/>
          <p:nvPr/>
        </p:nvSpPr>
        <p:spPr>
          <a:xfrm>
            <a:off x="7744968" y="5426964"/>
            <a:ext cx="263347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80" b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BOARD-GOVERNED  •  PUBLIC CRA FILING</a:t>
            </a:r>
            <a:endParaRPr lang="en-US" sz="880" dirty="0"/>
          </a:p>
        </p:txBody>
      </p:sp>
      <p:sp>
        <p:nvSpPr>
          <p:cNvPr id="20" name="Text 16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7A849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Leadership and founder biography: Access to Therapy website, Leadership page.</a:t>
            </a:r>
            <a:endParaRPr lang="en-US" sz="720" dirty="0"/>
          </a:p>
        </p:txBody>
      </p:sp>
      <p:sp>
        <p:nvSpPr>
          <p:cNvPr id="21" name="Text 17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4DF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93268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Choose the level of continuity you want to create.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627632"/>
            <a:ext cx="10881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Each level can be tailored as a donation, sponsorship, campaign, or multi-year partnership.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49224" y="2286000"/>
            <a:ext cx="2249424" cy="3127248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4"/>
          <p:cNvSpPr/>
          <p:nvPr/>
        </p:nvSpPr>
        <p:spPr>
          <a:xfrm>
            <a:off x="649224" y="2286000"/>
            <a:ext cx="2249424" cy="82296"/>
          </a:xfrm>
          <a:prstGeom prst="rect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813816" y="259689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b="1" dirty="0">
                <a:solidFill>
                  <a:srgbClr val="61B6D6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STARTER PARTNERSHIP</a:t>
            </a:r>
            <a:endParaRPr lang="en-US" sz="920" dirty="0"/>
          </a:p>
        </p:txBody>
      </p:sp>
      <p:sp>
        <p:nvSpPr>
          <p:cNvPr id="9" name="Text 6"/>
          <p:cNvSpPr/>
          <p:nvPr/>
        </p:nvSpPr>
        <p:spPr>
          <a:xfrm>
            <a:off x="813816" y="3099816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$5K</a:t>
            </a:r>
            <a:endParaRPr lang="en-US" sz="3100" dirty="0"/>
          </a:p>
        </p:txBody>
      </p:sp>
      <p:sp>
        <p:nvSpPr>
          <p:cNvPr id="10" name="Text 7"/>
          <p:cNvSpPr/>
          <p:nvPr/>
        </p:nvSpPr>
        <p:spPr>
          <a:xfrm>
            <a:off x="813816" y="3968496"/>
            <a:ext cx="19202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up to 166 sessions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868680" y="4599432"/>
            <a:ext cx="1810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1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Direct-to-care session equivalent, aligned with available program capacity.</a:t>
            </a:r>
            <a:endParaRPr lang="en-US" sz="910" dirty="0"/>
          </a:p>
        </p:txBody>
      </p:sp>
      <p:sp>
        <p:nvSpPr>
          <p:cNvPr id="12" name="Shape 9"/>
          <p:cNvSpPr/>
          <p:nvPr/>
        </p:nvSpPr>
        <p:spPr>
          <a:xfrm>
            <a:off x="3529584" y="2286000"/>
            <a:ext cx="2249424" cy="3127248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Shape 10"/>
          <p:cNvSpPr/>
          <p:nvPr/>
        </p:nvSpPr>
        <p:spPr>
          <a:xfrm>
            <a:off x="3529584" y="2286000"/>
            <a:ext cx="2249424" cy="82296"/>
          </a:xfrm>
          <a:prstGeom prst="rect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1"/>
          <p:cNvSpPr/>
          <p:nvPr/>
        </p:nvSpPr>
        <p:spPr>
          <a:xfrm>
            <a:off x="3694176" y="259689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CONTINUITY PARTNER</a:t>
            </a:r>
            <a:endParaRPr lang="en-US" sz="920" dirty="0"/>
          </a:p>
        </p:txBody>
      </p:sp>
      <p:sp>
        <p:nvSpPr>
          <p:cNvPr id="15" name="Text 12"/>
          <p:cNvSpPr/>
          <p:nvPr/>
        </p:nvSpPr>
        <p:spPr>
          <a:xfrm>
            <a:off x="3694176" y="3099816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$15K</a:t>
            </a:r>
            <a:endParaRPr lang="en-US" sz="3100" dirty="0"/>
          </a:p>
        </p:txBody>
      </p:sp>
      <p:sp>
        <p:nvSpPr>
          <p:cNvPr id="16" name="Text 13"/>
          <p:cNvSpPr/>
          <p:nvPr/>
        </p:nvSpPr>
        <p:spPr>
          <a:xfrm>
            <a:off x="3694176" y="3968496"/>
            <a:ext cx="19202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up to 500 sessions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3749040" y="4599432"/>
            <a:ext cx="1810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1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Direct-to-care session equivalent, aligned with available program capacity.</a:t>
            </a:r>
            <a:endParaRPr lang="en-US" sz="910" dirty="0"/>
          </a:p>
        </p:txBody>
      </p:sp>
      <p:sp>
        <p:nvSpPr>
          <p:cNvPr id="18" name="Shape 15"/>
          <p:cNvSpPr/>
          <p:nvPr/>
        </p:nvSpPr>
        <p:spPr>
          <a:xfrm>
            <a:off x="6409944" y="2286000"/>
            <a:ext cx="2249424" cy="3127248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Shape 16"/>
          <p:cNvSpPr/>
          <p:nvPr/>
        </p:nvSpPr>
        <p:spPr>
          <a:xfrm>
            <a:off x="6409944" y="2286000"/>
            <a:ext cx="2249424" cy="82296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7"/>
          <p:cNvSpPr/>
          <p:nvPr/>
        </p:nvSpPr>
        <p:spPr>
          <a:xfrm>
            <a:off x="6574536" y="259689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WAITLIST IMPACT</a:t>
            </a:r>
            <a:endParaRPr lang="en-US" sz="920" dirty="0"/>
          </a:p>
        </p:txBody>
      </p:sp>
      <p:sp>
        <p:nvSpPr>
          <p:cNvPr id="21" name="Text 18"/>
          <p:cNvSpPr/>
          <p:nvPr/>
        </p:nvSpPr>
        <p:spPr>
          <a:xfrm>
            <a:off x="6574536" y="3099816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$30K</a:t>
            </a:r>
            <a:endParaRPr lang="en-US" sz="3100" dirty="0"/>
          </a:p>
        </p:txBody>
      </p:sp>
      <p:sp>
        <p:nvSpPr>
          <p:cNvPr id="22" name="Text 19"/>
          <p:cNvSpPr/>
          <p:nvPr/>
        </p:nvSpPr>
        <p:spPr>
          <a:xfrm>
            <a:off x="6574536" y="3968496"/>
            <a:ext cx="19202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up to 1,000 sessions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6629400" y="4599432"/>
            <a:ext cx="1810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1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Direct-to-care session equivalent, aligned with available program capacity.</a:t>
            </a:r>
            <a:endParaRPr lang="en-US" sz="910" dirty="0"/>
          </a:p>
        </p:txBody>
      </p:sp>
      <p:sp>
        <p:nvSpPr>
          <p:cNvPr id="24" name="Shape 21"/>
          <p:cNvSpPr/>
          <p:nvPr/>
        </p:nvSpPr>
        <p:spPr>
          <a:xfrm>
            <a:off x="9290304" y="2286000"/>
            <a:ext cx="2249424" cy="3127248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Shape 22"/>
          <p:cNvSpPr/>
          <p:nvPr/>
        </p:nvSpPr>
        <p:spPr>
          <a:xfrm>
            <a:off x="9290304" y="2286000"/>
            <a:ext cx="2249424" cy="82296"/>
          </a:xfrm>
          <a:prstGeom prst="rect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3"/>
          <p:cNvSpPr/>
          <p:nvPr/>
        </p:nvSpPr>
        <p:spPr>
          <a:xfrm>
            <a:off x="9454896" y="259689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b="1" dirty="0">
                <a:solidFill>
                  <a:srgbClr val="C9EEE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STRATEGIC PARTNER</a:t>
            </a:r>
            <a:endParaRPr lang="en-US" sz="920" dirty="0"/>
          </a:p>
        </p:txBody>
      </p:sp>
      <p:sp>
        <p:nvSpPr>
          <p:cNvPr id="27" name="Text 24"/>
          <p:cNvSpPr/>
          <p:nvPr/>
        </p:nvSpPr>
        <p:spPr>
          <a:xfrm>
            <a:off x="9454896" y="3099816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$60K+</a:t>
            </a:r>
            <a:endParaRPr lang="en-US" sz="3100" dirty="0"/>
          </a:p>
        </p:txBody>
      </p:sp>
      <p:sp>
        <p:nvSpPr>
          <p:cNvPr id="28" name="Text 25"/>
          <p:cNvSpPr/>
          <p:nvPr/>
        </p:nvSpPr>
        <p:spPr>
          <a:xfrm>
            <a:off x="9454896" y="3968496"/>
            <a:ext cx="192024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care + capacity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9509760" y="4599432"/>
            <a:ext cx="1810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1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Combine direct care with the intake, matching and practitioner infrastructure needed to grow.</a:t>
            </a:r>
            <a:endParaRPr lang="en-US" sz="910" dirty="0"/>
          </a:p>
        </p:txBody>
      </p:sp>
      <p:sp>
        <p:nvSpPr>
          <p:cNvPr id="30" name="Shape 27"/>
          <p:cNvSpPr/>
          <p:nvPr/>
        </p:nvSpPr>
        <p:spPr>
          <a:xfrm>
            <a:off x="1078992" y="5669280"/>
            <a:ext cx="10030968" cy="5212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8"/>
          <p:cNvSpPr/>
          <p:nvPr/>
        </p:nvSpPr>
        <p:spPr>
          <a:xfrm>
            <a:off x="1417320" y="5815584"/>
            <a:ext cx="9363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4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Multi-year commitments help protect clients from interrupted care. Start with a conversation.</a:t>
            </a:r>
            <a:endParaRPr lang="en-US" sz="1340" dirty="0"/>
          </a:p>
        </p:txBody>
      </p:sp>
      <p:sp>
        <p:nvSpPr>
          <p:cNvPr id="32" name="Text 29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C6D0D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Session equivalents use the current average direct cost of approximately $30; final allocations follow program capacity and partner agreement.</a:t>
            </a:r>
            <a:endParaRPr lang="en-US" sz="720" dirty="0"/>
          </a:p>
        </p:txBody>
      </p:sp>
      <p:sp>
        <p:nvSpPr>
          <p:cNvPr id="33" name="Text 30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orig_pptx_unzip/ppt/media/image36.jpeg"/>
          <p:cNvPicPr>
            <a:picLocks noChangeAspect="1"/>
          </p:cNvPicPr>
          <p:nvPr/>
        </p:nvPicPr>
        <p:blipFill>
          <a:blip r:embed="rId3"/>
          <a:srcRect t="2000" r="-6664" b="800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5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1"/>
          <p:cNvSpPr/>
          <p:nvPr/>
        </p:nvSpPr>
        <p:spPr>
          <a:xfrm>
            <a:off x="6510528" y="0"/>
            <a:ext cx="5678424" cy="6858000"/>
          </a:xfrm>
          <a:prstGeom prst="rect">
            <a:avLst/>
          </a:prstGeom>
          <a:solidFill>
            <a:srgbClr val="0B1F3A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2"/>
          <p:cNvSpPr/>
          <p:nvPr/>
        </p:nvSpPr>
        <p:spPr>
          <a:xfrm>
            <a:off x="6510528" y="0"/>
            <a:ext cx="82296" cy="6858000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6" name="Image 1" descr="/mnt/data/att_pitch_assets/ATT_ComboLogo_Yello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117" y="557784"/>
            <a:ext cx="1932918" cy="6766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68312" y="1572768"/>
            <a:ext cx="44622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Fund the next session.</a:t>
            </a:r>
            <a:endParaRPr lang="en-US" sz="315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Sustain the next chapter.</a:t>
            </a:r>
            <a:endParaRPr lang="en-US" sz="3150" dirty="0"/>
          </a:p>
        </p:txBody>
      </p:sp>
      <p:sp>
        <p:nvSpPr>
          <p:cNvPr id="8" name="Text 4"/>
          <p:cNvSpPr/>
          <p:nvPr/>
        </p:nvSpPr>
        <p:spPr>
          <a:xfrm>
            <a:off x="7086600" y="3182112"/>
            <a:ext cx="435254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20" dirty="0">
                <a:solidFill>
                  <a:srgbClr val="E2E8F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Let’s build a partnership that moves people from waiting into ongoing care.</a:t>
            </a:r>
            <a:endParaRPr lang="en-US" sz="1520" dirty="0"/>
          </a:p>
        </p:txBody>
      </p:sp>
      <p:pic>
        <p:nvPicPr>
          <p:cNvPr id="9" name="Image 2" descr="/mnt/data/att_pitch_assets/qr_dona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888" y="4096512"/>
            <a:ext cx="1234440" cy="12344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58584" y="5440680"/>
            <a:ext cx="15270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DONATE / LEARN MORE</a:t>
            </a:r>
            <a:endParaRPr lang="en-US" sz="850" dirty="0"/>
          </a:p>
        </p:txBody>
      </p:sp>
      <p:sp>
        <p:nvSpPr>
          <p:cNvPr id="11" name="Text 6"/>
          <p:cNvSpPr/>
          <p:nvPr/>
        </p:nvSpPr>
        <p:spPr>
          <a:xfrm>
            <a:off x="8705088" y="4069080"/>
            <a:ext cx="259689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JC Haney  •  Founder &amp; Chair</a:t>
            </a:r>
            <a:endParaRPr lang="en-US" sz="1250" dirty="0"/>
          </a:p>
        </p:txBody>
      </p:sp>
      <p:sp>
        <p:nvSpPr>
          <p:cNvPr id="12" name="Text 7">
            <a:hlinkClick r:id="rId6"/>
          </p:cNvPr>
          <p:cNvSpPr/>
          <p:nvPr/>
        </p:nvSpPr>
        <p:spPr>
          <a:xfrm>
            <a:off x="8705088" y="4517136"/>
            <a:ext cx="2596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30" u="sng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help@accesstotherapy.org</a:t>
            </a:r>
            <a:endParaRPr lang="en-US" sz="1130" dirty="0"/>
          </a:p>
        </p:txBody>
      </p:sp>
      <p:sp>
        <p:nvSpPr>
          <p:cNvPr id="13" name="Text 8"/>
          <p:cNvSpPr/>
          <p:nvPr/>
        </p:nvSpPr>
        <p:spPr>
          <a:xfrm>
            <a:off x="8705088" y="4873752"/>
            <a:ext cx="2596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3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1-(204) 461-4213</a:t>
            </a:r>
            <a:endParaRPr lang="en-US" sz="1130" dirty="0"/>
          </a:p>
        </p:txBody>
      </p:sp>
      <p:sp>
        <p:nvSpPr>
          <p:cNvPr id="14" name="Text 9">
            <a:hlinkClick r:id="rId7"/>
          </p:cNvPr>
          <p:cNvSpPr/>
          <p:nvPr/>
        </p:nvSpPr>
        <p:spPr>
          <a:xfrm>
            <a:off x="8705088" y="5230368"/>
            <a:ext cx="25968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30" b="1" u="sng" dirty="0">
                <a:solidFill>
                  <a:srgbClr val="F4DF55"/>
                </a:solidFill>
                <a:latin typeface="Lato" pitchFamily="34" charset="0"/>
                <a:ea typeface="Lato" pitchFamily="34" charset="-122"/>
                <a:cs typeface="Lato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accesstotherapy.org</a:t>
            </a:r>
            <a:endParaRPr lang="en-US" sz="1130" dirty="0"/>
          </a:p>
        </p:txBody>
      </p:sp>
      <p:sp>
        <p:nvSpPr>
          <p:cNvPr id="15" name="Text 10"/>
          <p:cNvSpPr/>
          <p:nvPr/>
        </p:nvSpPr>
        <p:spPr>
          <a:xfrm>
            <a:off x="8705088" y="5586984"/>
            <a:ext cx="259689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500-167 Lombard Avenue</a:t>
            </a:r>
            <a:endParaRPr lang="en-US" sz="96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Winnipeg, MB  R3B 0V3</a:t>
            </a:r>
            <a:endParaRPr lang="en-US" sz="960" dirty="0"/>
          </a:p>
        </p:txBody>
      </p:sp>
      <p:sp>
        <p:nvSpPr>
          <p:cNvPr id="16" name="Text 11"/>
          <p:cNvSpPr/>
          <p:nvPr/>
        </p:nvSpPr>
        <p:spPr>
          <a:xfrm>
            <a:off x="7095744" y="6318504"/>
            <a:ext cx="43708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78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Registered Charity #724593611 RR 0001</a:t>
            </a:r>
            <a:endParaRPr lang="en-US" sz="7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61B6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914400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Sources &amp; presentation notes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4630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Appendix | Updated August 24, 2026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94944" y="1901952"/>
            <a:ext cx="347472" cy="347472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186" y="2006194"/>
            <a:ext cx="138989" cy="1389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97864" y="1865376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Canadian Institute for Health Information (2025)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279392" y="1865376"/>
            <a:ext cx="72054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Many Canadians with mental health disorders are not having their needs met. Used for 41% unmet/partly met needs and 1-in-3 cost-barrier figures.</a:t>
            </a:r>
            <a:endParaRPr lang="en-US" sz="960" dirty="0"/>
          </a:p>
        </p:txBody>
      </p:sp>
      <p:sp>
        <p:nvSpPr>
          <p:cNvPr id="10" name="Shape 6"/>
          <p:cNvSpPr/>
          <p:nvPr/>
        </p:nvSpPr>
        <p:spPr>
          <a:xfrm>
            <a:off x="694944" y="2606040"/>
            <a:ext cx="347472" cy="347472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186" y="2710282"/>
            <a:ext cx="138989" cy="13898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97864" y="2569464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Access to Therapy website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4279392" y="2569464"/>
            <a:ext cx="72054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Homepage, About Us, Programs, Free Therapy, Practitioners, Leadership and Donate pages. Used for the service model, testimonials, leadership, contact information and registered charity number.</a:t>
            </a:r>
            <a:endParaRPr lang="en-US" sz="960" dirty="0"/>
          </a:p>
        </p:txBody>
      </p:sp>
      <p:sp>
        <p:nvSpPr>
          <p:cNvPr id="14" name="Shape 9"/>
          <p:cNvSpPr/>
          <p:nvPr/>
        </p:nvSpPr>
        <p:spPr>
          <a:xfrm>
            <a:off x="694944" y="3310128"/>
            <a:ext cx="347472" cy="347472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186" y="3414370"/>
            <a:ext cx="138989" cy="13898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197864" y="3273552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Canada Revenue Agency public charity profile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4279392" y="3273552"/>
            <a:ext cx="72054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/ Initiative D’accès à La Thérapie, BN 724593611RR0001. The deck links directly to the public profile.</a:t>
            </a:r>
            <a:endParaRPr lang="en-US" sz="960" dirty="0"/>
          </a:p>
        </p:txBody>
      </p:sp>
      <p:sp>
        <p:nvSpPr>
          <p:cNvPr id="18" name="Shape 12"/>
          <p:cNvSpPr/>
          <p:nvPr/>
        </p:nvSpPr>
        <p:spPr>
          <a:xfrm>
            <a:off x="694944" y="4014216"/>
            <a:ext cx="347472" cy="347472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186" y="4118458"/>
            <a:ext cx="138989" cy="138989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197864" y="397764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Access to Therapy first T3010 filing</a:t>
            </a:r>
            <a:endParaRPr lang="en-US" sz="1150" dirty="0"/>
          </a:p>
        </p:txBody>
      </p:sp>
      <p:sp>
        <p:nvSpPr>
          <p:cNvPr id="21" name="Text 14"/>
          <p:cNvSpPr/>
          <p:nvPr/>
        </p:nvSpPr>
        <p:spPr>
          <a:xfrm>
            <a:off x="4279392" y="3977640"/>
            <a:ext cx="72054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Short initial period Sept. 18-Dec. 31, 2025: revenue $19,763; expenditures $20,240; charitable activities $18,359; management/admin $1,881; closing assets $957; liabilities $0.</a:t>
            </a:r>
            <a:endParaRPr lang="en-US" sz="960" dirty="0"/>
          </a:p>
        </p:txBody>
      </p:sp>
      <p:sp>
        <p:nvSpPr>
          <p:cNvPr id="22" name="Shape 15"/>
          <p:cNvSpPr/>
          <p:nvPr/>
        </p:nvSpPr>
        <p:spPr>
          <a:xfrm>
            <a:off x="694944" y="4718304"/>
            <a:ext cx="347472" cy="347472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186" y="4822546"/>
            <a:ext cx="138989" cy="138989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197864" y="468172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Organization-reported impact data</a:t>
            </a:r>
            <a:endParaRPr lang="en-US" sz="1150" dirty="0"/>
          </a:p>
        </p:txBody>
      </p:sp>
      <p:sp>
        <p:nvSpPr>
          <p:cNvPr id="25" name="Text 17"/>
          <p:cNvSpPr/>
          <p:nvPr/>
        </p:nvSpPr>
        <p:spPr>
          <a:xfrm>
            <a:off x="4279392" y="4681728"/>
            <a:ext cx="72054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As of August 2026: 1,800+ sessions, 200+ people helped, 10+ practitioners/clinics, 8-12 people active at a time and 15+ waiting.</a:t>
            </a:r>
            <a:endParaRPr lang="en-US" sz="960" dirty="0"/>
          </a:p>
        </p:txBody>
      </p:sp>
      <p:sp>
        <p:nvSpPr>
          <p:cNvPr id="26" name="Shape 18"/>
          <p:cNvSpPr/>
          <p:nvPr/>
        </p:nvSpPr>
        <p:spPr>
          <a:xfrm>
            <a:off x="694944" y="5422392"/>
            <a:ext cx="347472" cy="347472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186" y="5526634"/>
            <a:ext cx="138989" cy="138989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1197864" y="5385816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Session-equivalent note</a:t>
            </a:r>
            <a:endParaRPr lang="en-US" sz="1150" dirty="0"/>
          </a:p>
        </p:txBody>
      </p:sp>
      <p:sp>
        <p:nvSpPr>
          <p:cNvPr id="29" name="Text 20"/>
          <p:cNvSpPr/>
          <p:nvPr/>
        </p:nvSpPr>
        <p:spPr>
          <a:xfrm>
            <a:off x="4279392" y="5385816"/>
            <a:ext cx="72054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Dollar-to-session examples use the current approximate $30 direct session cost. Actual allocation and timing depend on available practitioner capacity and the final partnership agreement.</a:t>
            </a:r>
            <a:endParaRPr lang="en-US" sz="960" dirty="0"/>
          </a:p>
        </p:txBody>
      </p:sp>
      <p:sp>
        <p:nvSpPr>
          <p:cNvPr id="30" name="Shape 21"/>
          <p:cNvSpPr/>
          <p:nvPr/>
        </p:nvSpPr>
        <p:spPr>
          <a:xfrm>
            <a:off x="667512" y="6309360"/>
            <a:ext cx="10826496" cy="347472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2"/>
          <p:cNvSpPr/>
          <p:nvPr/>
        </p:nvSpPr>
        <p:spPr>
          <a:xfrm>
            <a:off x="932688" y="6309360"/>
            <a:ext cx="10296144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7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This deck is designed as a master partner presentation; the ask and recognition can be tailored to each audience.</a:t>
            </a:r>
            <a:endParaRPr lang="en-US" sz="870" dirty="0"/>
          </a:p>
        </p:txBody>
      </p:sp>
      <p:sp>
        <p:nvSpPr>
          <p:cNvPr id="32" name="Text 23"/>
          <p:cNvSpPr/>
          <p:nvPr/>
        </p:nvSpPr>
        <p:spPr>
          <a:xfrm>
            <a:off x="694944" y="6468110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chemeClr val="bg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>
              <a:solidFill>
                <a:schemeClr val="bg1"/>
              </a:solidFill>
            </a:endParaRPr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61B6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1364488"/>
            <a:ext cx="6025896" cy="708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The barrier is not willingness. It is affordability.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2347125"/>
            <a:ext cx="658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People can find a first appointment and still lose access before care has time to work.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03504" y="3151886"/>
            <a:ext cx="2761488" cy="2011680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812546" y="3271343"/>
            <a:ext cx="224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41%</a:t>
            </a:r>
            <a:endParaRPr lang="en-US" sz="4200" dirty="0"/>
          </a:p>
        </p:txBody>
      </p:sp>
      <p:sp>
        <p:nvSpPr>
          <p:cNvPr id="8" name="Text 5"/>
          <p:cNvSpPr/>
          <p:nvPr/>
        </p:nvSpPr>
        <p:spPr>
          <a:xfrm>
            <a:off x="839978" y="3984575"/>
            <a:ext cx="2212848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7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of Canadian adults with a diagnosed mental health disorder reported needs that were only partly met or unmet in 2024.</a:t>
            </a:r>
            <a:endParaRPr lang="en-US" sz="1170" dirty="0"/>
          </a:p>
        </p:txBody>
      </p:sp>
      <p:sp>
        <p:nvSpPr>
          <p:cNvPr id="9" name="Shape 6"/>
          <p:cNvSpPr/>
          <p:nvPr/>
        </p:nvSpPr>
        <p:spPr>
          <a:xfrm>
            <a:off x="3584448" y="3127248"/>
            <a:ext cx="2761488" cy="2011680"/>
          </a:xfrm>
          <a:prstGeom prst="roundRect">
            <a:avLst/>
          </a:prstGeom>
          <a:solidFill>
            <a:srgbClr val="EEE7FA"/>
          </a:solidFill>
          <a:ln w="889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3758184" y="3326207"/>
            <a:ext cx="22494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40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 in 3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3840480" y="4002863"/>
            <a:ext cx="2212848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70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Canadians with a diagnosed mental health condition reported not getting care because of cost in 2023.</a:t>
            </a:r>
            <a:endParaRPr lang="en-US" sz="1170" dirty="0"/>
          </a:p>
        </p:txBody>
      </p:sp>
      <p:pic>
        <p:nvPicPr>
          <p:cNvPr id="12" name="Image 1" descr="/mnt/data/orig_pptx_unzip/ppt/media/image3.jpeg"/>
          <p:cNvPicPr>
            <a:picLocks noChangeAspect="1"/>
          </p:cNvPicPr>
          <p:nvPr/>
        </p:nvPicPr>
        <p:blipFill>
          <a:blip r:embed="rId4"/>
          <a:srcRect l="28000" t="4000" r="22335" b="4000"/>
          <a:stretch/>
        </p:blipFill>
        <p:spPr>
          <a:xfrm>
            <a:off x="6839712" y="658368"/>
            <a:ext cx="4800600" cy="527608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077456" y="4453128"/>
            <a:ext cx="4315968" cy="1069848"/>
          </a:xfrm>
          <a:prstGeom prst="round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FFFFFF"/>
            </a:solidFill>
            <a:prstDash val="solid"/>
          </a:ln>
          <a:effectLst>
            <a:outerShdw blurRad="25400" dist="508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Text 10"/>
          <p:cNvSpPr/>
          <p:nvPr/>
        </p:nvSpPr>
        <p:spPr>
          <a:xfrm>
            <a:off x="7360920" y="4654296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COST INTERRUPTS CONTINUITY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7333488" y="4937760"/>
            <a:ext cx="3785616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 referral is not enough when the next session is unaffordable.</a:t>
            </a:r>
            <a:endParaRPr lang="en-US" sz="1650" dirty="0"/>
          </a:p>
        </p:txBody>
      </p:sp>
      <p:sp>
        <p:nvSpPr>
          <p:cNvPr id="16" name="Text 12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7A849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Source: Canadian Institute for Health Information, 2025 (2024 unmet-needs data; 2023 cost-barrier data).</a:t>
            </a:r>
            <a:endParaRPr lang="en-US" sz="720" dirty="0"/>
          </a:p>
        </p:txBody>
      </p:sp>
      <p:sp>
        <p:nvSpPr>
          <p:cNvPr id="17" name="Text 13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4DF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1024128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Access becomes care when support continues.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719072"/>
            <a:ext cx="10698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removes the financial barrier and actively places people into ongoing counselling.</a:t>
            </a:r>
            <a:endParaRPr lang="en-US" sz="1250" dirty="0"/>
          </a:p>
        </p:txBody>
      </p:sp>
      <p:pic>
        <p:nvPicPr>
          <p:cNvPr id="6" name="Image 1" descr="/mnt/data/att_pitch_assets/ATT_Icon_white.png"/>
          <p:cNvPicPr>
            <a:picLocks noChangeAspect="1"/>
          </p:cNvPicPr>
          <p:nvPr/>
        </p:nvPicPr>
        <p:blipFill>
          <a:blip r:embed="rId4">
            <a:alphaModFix amt="18000"/>
          </a:blip>
          <a:stretch>
            <a:fillRect/>
          </a:stretch>
        </p:blipFill>
        <p:spPr>
          <a:xfrm>
            <a:off x="9966960" y="713232"/>
            <a:ext cx="1234440" cy="1755648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76656" y="2395728"/>
            <a:ext cx="3054096" cy="2697480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Shape 4"/>
          <p:cNvSpPr/>
          <p:nvPr/>
        </p:nvSpPr>
        <p:spPr>
          <a:xfrm>
            <a:off x="932688" y="2670048"/>
            <a:ext cx="658368" cy="658368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031" y="2854391"/>
            <a:ext cx="289682" cy="2896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32688" y="3502152"/>
            <a:ext cx="2505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Fund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32688" y="3977640"/>
            <a:ext cx="252374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3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Cover 100% of approved counselling costs for adults facing financial hardship.</a:t>
            </a:r>
            <a:endParaRPr lang="en-US" sz="1230" dirty="0"/>
          </a:p>
        </p:txBody>
      </p:sp>
      <p:sp>
        <p:nvSpPr>
          <p:cNvPr id="12" name="Shape 7"/>
          <p:cNvSpPr/>
          <p:nvPr/>
        </p:nvSpPr>
        <p:spPr>
          <a:xfrm>
            <a:off x="4123944" y="2395728"/>
            <a:ext cx="3054096" cy="2697480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Shape 8"/>
          <p:cNvSpPr/>
          <p:nvPr/>
        </p:nvSpPr>
        <p:spPr>
          <a:xfrm>
            <a:off x="4379976" y="2670048"/>
            <a:ext cx="658368" cy="658368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64319" y="2854391"/>
            <a:ext cx="289682" cy="28968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379976" y="3502152"/>
            <a:ext cx="2505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Match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4379976" y="3977640"/>
            <a:ext cx="252374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3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Connect each person directly with a participating practitioner based on fit and availability.</a:t>
            </a:r>
            <a:endParaRPr lang="en-US" sz="1230" dirty="0"/>
          </a:p>
        </p:txBody>
      </p:sp>
      <p:sp>
        <p:nvSpPr>
          <p:cNvPr id="17" name="Shape 11"/>
          <p:cNvSpPr/>
          <p:nvPr/>
        </p:nvSpPr>
        <p:spPr>
          <a:xfrm>
            <a:off x="7571232" y="2395728"/>
            <a:ext cx="3054096" cy="2697480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Shape 12"/>
          <p:cNvSpPr/>
          <p:nvPr/>
        </p:nvSpPr>
        <p:spPr>
          <a:xfrm>
            <a:off x="7827264" y="2670048"/>
            <a:ext cx="658368" cy="658368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11607" y="2854391"/>
            <a:ext cx="289682" cy="28968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827264" y="3502152"/>
            <a:ext cx="2505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Sustain</a:t>
            </a:r>
            <a:endParaRPr lang="en-US" sz="2200" dirty="0"/>
          </a:p>
        </p:txBody>
      </p:sp>
      <p:sp>
        <p:nvSpPr>
          <p:cNvPr id="21" name="Text 14"/>
          <p:cNvSpPr/>
          <p:nvPr/>
        </p:nvSpPr>
        <p:spPr>
          <a:xfrm>
            <a:off x="7827264" y="3977640"/>
            <a:ext cx="2523744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3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Support ongoing care without arbitrary session limits, subject to available program capacity.</a:t>
            </a:r>
            <a:endParaRPr lang="en-US" sz="1230" dirty="0"/>
          </a:p>
        </p:txBody>
      </p:sp>
      <p:sp>
        <p:nvSpPr>
          <p:cNvPr id="22" name="Shape 15"/>
          <p:cNvSpPr/>
          <p:nvPr/>
        </p:nvSpPr>
        <p:spPr>
          <a:xfrm>
            <a:off x="1417320" y="5431536"/>
            <a:ext cx="9345168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16"/>
          <p:cNvSpPr/>
          <p:nvPr/>
        </p:nvSpPr>
        <p:spPr>
          <a:xfrm>
            <a:off x="1691640" y="5586984"/>
            <a:ext cx="8796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Not a referral list. </a:t>
            </a:r>
            <a:r>
              <a:rPr lang="en-US" sz="175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An active pathway into ongoing care.</a:t>
            </a:r>
            <a:endParaRPr lang="en-US" sz="1750" dirty="0"/>
          </a:p>
        </p:txBody>
      </p:sp>
      <p:sp>
        <p:nvSpPr>
          <p:cNvPr id="24" name="Text 17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C6D0D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Model description: Access to Therapy website, About Us and Programs pages.</a:t>
            </a:r>
            <a:endParaRPr lang="en-US" sz="720" dirty="0"/>
          </a:p>
        </p:txBody>
      </p:sp>
      <p:sp>
        <p:nvSpPr>
          <p:cNvPr id="25" name="Text 18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8F67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5928" y="713232"/>
            <a:ext cx="7543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How access becomes sustained care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3995928" y="1408176"/>
            <a:ext cx="7543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simple, fair pathway from application to ongoing sessions.</a:t>
            </a:r>
            <a:endParaRPr lang="en-US" sz="1250" dirty="0"/>
          </a:p>
        </p:txBody>
      </p:sp>
      <p:pic>
        <p:nvPicPr>
          <p:cNvPr id="6" name="Image 1" descr="/mnt/data/orig_pptx_unzip/ppt/media/image7.jpeg"/>
          <p:cNvPicPr>
            <a:picLocks noChangeAspect="1"/>
          </p:cNvPicPr>
          <p:nvPr/>
        </p:nvPicPr>
        <p:blipFill>
          <a:blip r:embed="rId4"/>
          <a:srcRect l="5000" r="61508"/>
          <a:stretch/>
        </p:blipFill>
        <p:spPr>
          <a:xfrm>
            <a:off x="0" y="82296"/>
            <a:ext cx="3401568" cy="67757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6636" y="4626863"/>
            <a:ext cx="24231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FROM NEED</a:t>
            </a:r>
            <a:endParaRPr lang="en-US" sz="21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TO CONTINUITY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516636" y="5314442"/>
            <a:ext cx="236829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The charity coordinates the pathway. The practitioner and client continue the therapeutic relationship.</a:t>
            </a:r>
            <a:endParaRPr lang="en-US" sz="1080" dirty="0"/>
          </a:p>
        </p:txBody>
      </p:sp>
      <p:sp>
        <p:nvSpPr>
          <p:cNvPr id="10" name="Shape 6"/>
          <p:cNvSpPr/>
          <p:nvPr/>
        </p:nvSpPr>
        <p:spPr>
          <a:xfrm>
            <a:off x="4718304" y="2212848"/>
            <a:ext cx="0" cy="3218688"/>
          </a:xfrm>
          <a:prstGeom prst="line">
            <a:avLst/>
          </a:prstGeom>
          <a:noFill/>
          <a:ln w="25400">
            <a:solidFill>
              <a:srgbClr val="C8D2D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Shape 7"/>
          <p:cNvSpPr/>
          <p:nvPr/>
        </p:nvSpPr>
        <p:spPr>
          <a:xfrm>
            <a:off x="4270248" y="1920240"/>
            <a:ext cx="896112" cy="896112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30120" y="2180112"/>
            <a:ext cx="376367" cy="376367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5367528" y="1874520"/>
            <a:ext cx="5806440" cy="832104"/>
          </a:xfrm>
          <a:prstGeom prst="roundRect">
            <a:avLst/>
          </a:prstGeom>
          <a:solidFill>
            <a:srgbClr val="DDEEF8"/>
          </a:solidFill>
          <a:ln w="12700">
            <a:solidFill>
              <a:srgbClr val="DDEEF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9"/>
          <p:cNvSpPr/>
          <p:nvPr/>
        </p:nvSpPr>
        <p:spPr>
          <a:xfrm>
            <a:off x="5605272" y="2039112"/>
            <a:ext cx="4297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66708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01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6199632" y="199339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Apply</a:t>
            </a:r>
            <a:endParaRPr lang="en-US" sz="1750" dirty="0"/>
          </a:p>
        </p:txBody>
      </p:sp>
      <p:sp>
        <p:nvSpPr>
          <p:cNvPr id="16" name="Text 11"/>
          <p:cNvSpPr/>
          <p:nvPr/>
        </p:nvSpPr>
        <p:spPr>
          <a:xfrm>
            <a:off x="7571232" y="2002536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Complete the online intake and a brief waiver.</a:t>
            </a:r>
            <a:endParaRPr lang="en-US" sz="1080" dirty="0"/>
          </a:p>
        </p:txBody>
      </p:sp>
      <p:sp>
        <p:nvSpPr>
          <p:cNvPr id="17" name="Shape 12"/>
          <p:cNvSpPr/>
          <p:nvPr/>
        </p:nvSpPr>
        <p:spPr>
          <a:xfrm>
            <a:off x="4270248" y="2953512"/>
            <a:ext cx="896112" cy="896112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0120" y="3213384"/>
            <a:ext cx="376367" cy="376367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5367528" y="2907792"/>
            <a:ext cx="5806440" cy="832104"/>
          </a:xfrm>
          <a:prstGeom prst="roundRect">
            <a:avLst/>
          </a:prstGeom>
          <a:solidFill>
            <a:srgbClr val="FFF8D0"/>
          </a:solidFill>
          <a:ln w="12700">
            <a:solidFill>
              <a:srgbClr val="FFF8D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4"/>
          <p:cNvSpPr/>
          <p:nvPr/>
        </p:nvSpPr>
        <p:spPr>
          <a:xfrm>
            <a:off x="5605272" y="3072384"/>
            <a:ext cx="4297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66708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02</a:t>
            </a:r>
            <a:endParaRPr lang="en-US" sz="1000" dirty="0"/>
          </a:p>
        </p:txBody>
      </p:sp>
      <p:sp>
        <p:nvSpPr>
          <p:cNvPr id="21" name="Text 15"/>
          <p:cNvSpPr/>
          <p:nvPr/>
        </p:nvSpPr>
        <p:spPr>
          <a:xfrm>
            <a:off x="6199632" y="302666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Queue</a:t>
            </a:r>
            <a:endParaRPr lang="en-US" sz="1750" dirty="0"/>
          </a:p>
        </p:txBody>
      </p:sp>
      <p:sp>
        <p:nvSpPr>
          <p:cNvPr id="22" name="Text 16"/>
          <p:cNvSpPr/>
          <p:nvPr/>
        </p:nvSpPr>
        <p:spPr>
          <a:xfrm>
            <a:off x="7571232" y="3035808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Join a first-come, first-served waitlist.</a:t>
            </a:r>
            <a:endParaRPr lang="en-US" sz="1080" dirty="0"/>
          </a:p>
        </p:txBody>
      </p:sp>
      <p:sp>
        <p:nvSpPr>
          <p:cNvPr id="23" name="Shape 17"/>
          <p:cNvSpPr/>
          <p:nvPr/>
        </p:nvSpPr>
        <p:spPr>
          <a:xfrm>
            <a:off x="4270248" y="3986784"/>
            <a:ext cx="896112" cy="896112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30120" y="4246656"/>
            <a:ext cx="376367" cy="376367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5367528" y="3941064"/>
            <a:ext cx="5806440" cy="832104"/>
          </a:xfrm>
          <a:prstGeom prst="roundRect">
            <a:avLst/>
          </a:prstGeom>
          <a:solidFill>
            <a:srgbClr val="EEE7FA"/>
          </a:solidFill>
          <a:ln w="12700">
            <a:solidFill>
              <a:srgbClr val="EEE7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19"/>
          <p:cNvSpPr/>
          <p:nvPr/>
        </p:nvSpPr>
        <p:spPr>
          <a:xfrm>
            <a:off x="5605272" y="4105656"/>
            <a:ext cx="4297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66708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03</a:t>
            </a:r>
            <a:endParaRPr lang="en-US" sz="1000" dirty="0"/>
          </a:p>
        </p:txBody>
      </p:sp>
      <p:sp>
        <p:nvSpPr>
          <p:cNvPr id="27" name="Text 20"/>
          <p:cNvSpPr/>
          <p:nvPr/>
        </p:nvSpPr>
        <p:spPr>
          <a:xfrm>
            <a:off x="6199632" y="405993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Match</a:t>
            </a:r>
            <a:endParaRPr lang="en-US" sz="1750" dirty="0"/>
          </a:p>
        </p:txBody>
      </p:sp>
      <p:sp>
        <p:nvSpPr>
          <p:cNvPr id="28" name="Text 21"/>
          <p:cNvSpPr/>
          <p:nvPr/>
        </p:nvSpPr>
        <p:spPr>
          <a:xfrm>
            <a:off x="7571232" y="4069080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Connect with an affiliated practitioner based on fit and availability.</a:t>
            </a:r>
            <a:endParaRPr lang="en-US" sz="1080" dirty="0"/>
          </a:p>
        </p:txBody>
      </p:sp>
      <p:sp>
        <p:nvSpPr>
          <p:cNvPr id="29" name="Shape 22"/>
          <p:cNvSpPr/>
          <p:nvPr/>
        </p:nvSpPr>
        <p:spPr>
          <a:xfrm>
            <a:off x="4270248" y="5020056"/>
            <a:ext cx="896112" cy="896112"/>
          </a:xfrm>
          <a:prstGeom prst="ellipse">
            <a:avLst/>
          </a:prstGeom>
          <a:solidFill>
            <a:srgbClr val="4E9B84"/>
          </a:solidFill>
          <a:ln w="12700">
            <a:solidFill>
              <a:srgbClr val="4E9B8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30120" y="5279928"/>
            <a:ext cx="376367" cy="376367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5367528" y="4974336"/>
            <a:ext cx="5806440" cy="832104"/>
          </a:xfrm>
          <a:prstGeom prst="roundRect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24"/>
          <p:cNvSpPr/>
          <p:nvPr/>
        </p:nvSpPr>
        <p:spPr>
          <a:xfrm>
            <a:off x="5605272" y="5138928"/>
            <a:ext cx="42976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66708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04</a:t>
            </a:r>
            <a:endParaRPr lang="en-US" sz="1000" dirty="0"/>
          </a:p>
        </p:txBody>
      </p:sp>
      <p:sp>
        <p:nvSpPr>
          <p:cNvPr id="33" name="Text 25"/>
          <p:cNvSpPr/>
          <p:nvPr/>
        </p:nvSpPr>
        <p:spPr>
          <a:xfrm>
            <a:off x="6199632" y="509320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Continue</a:t>
            </a:r>
            <a:endParaRPr lang="en-US" sz="1750" dirty="0"/>
          </a:p>
        </p:txBody>
      </p:sp>
      <p:sp>
        <p:nvSpPr>
          <p:cNvPr id="34" name="Text 26"/>
          <p:cNvSpPr/>
          <p:nvPr/>
        </p:nvSpPr>
        <p:spPr>
          <a:xfrm>
            <a:off x="7571232" y="5102352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80" dirty="0">
                <a:solidFill>
                  <a:srgbClr val="34405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The practitioner manages scheduling; Access to Therapy funds eligible sessions.</a:t>
            </a:r>
            <a:endParaRPr lang="en-US" sz="1080" dirty="0"/>
          </a:p>
        </p:txBody>
      </p:sp>
      <p:sp>
        <p:nvSpPr>
          <p:cNvPr id="35" name="Text 27"/>
          <p:cNvSpPr/>
          <p:nvPr/>
        </p:nvSpPr>
        <p:spPr>
          <a:xfrm>
            <a:off x="164592" y="6204713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b="1" dirty="0">
                <a:solidFill>
                  <a:schemeClr val="bg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Source: Access to Therapy website, About Us and Free Therapy program pages</a:t>
            </a:r>
            <a:r>
              <a:rPr lang="en-US" sz="720" dirty="0">
                <a:solidFill>
                  <a:schemeClr val="bg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720" dirty="0">
              <a:solidFill>
                <a:schemeClr val="bg1"/>
              </a:solidFill>
            </a:endParaRPr>
          </a:p>
        </p:txBody>
      </p:sp>
      <p:sp>
        <p:nvSpPr>
          <p:cNvPr id="36" name="Text 28"/>
          <p:cNvSpPr/>
          <p:nvPr/>
        </p:nvSpPr>
        <p:spPr>
          <a:xfrm>
            <a:off x="141732" y="6358458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chemeClr val="bg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>
              <a:solidFill>
                <a:schemeClr val="bg1"/>
              </a:solidFill>
            </a:endParaRPr>
          </a:p>
        </p:txBody>
      </p:sp>
      <p:sp>
        <p:nvSpPr>
          <p:cNvPr id="3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61B6D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1005840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Proof of delivery, not a promise.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700784"/>
            <a:ext cx="10607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growing program with measurable care already reaching people.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2331720"/>
            <a:ext cx="3429000" cy="1399032"/>
          </a:xfrm>
          <a:prstGeom prst="roundRect">
            <a:avLst/>
          </a:prstGeom>
          <a:solidFill>
            <a:srgbClr val="132B4A"/>
          </a:solidFill>
          <a:ln w="8890">
            <a:solidFill>
              <a:srgbClr val="25436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4"/>
          <p:cNvSpPr/>
          <p:nvPr/>
        </p:nvSpPr>
        <p:spPr>
          <a:xfrm>
            <a:off x="658368" y="2331720"/>
            <a:ext cx="73152" cy="1399032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896112" y="2505456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1,800+</a:t>
            </a:r>
            <a:endParaRPr lang="en-US" sz="2700" dirty="0"/>
          </a:p>
        </p:txBody>
      </p:sp>
      <p:sp>
        <p:nvSpPr>
          <p:cNvPr id="9" name="Text 6"/>
          <p:cNvSpPr/>
          <p:nvPr/>
        </p:nvSpPr>
        <p:spPr>
          <a:xfrm>
            <a:off x="896112" y="3108960"/>
            <a:ext cx="3081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counselling sessions funded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379976" y="2331720"/>
            <a:ext cx="3429000" cy="1399032"/>
          </a:xfrm>
          <a:prstGeom prst="roundRect">
            <a:avLst/>
          </a:prstGeom>
          <a:solidFill>
            <a:srgbClr val="132B4A"/>
          </a:solidFill>
          <a:ln w="8890">
            <a:solidFill>
              <a:srgbClr val="25436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Shape 8"/>
          <p:cNvSpPr/>
          <p:nvPr/>
        </p:nvSpPr>
        <p:spPr>
          <a:xfrm>
            <a:off x="4379976" y="2331720"/>
            <a:ext cx="73152" cy="1399032"/>
          </a:xfrm>
          <a:prstGeom prst="rect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4617720" y="2505456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200+</a:t>
            </a:r>
            <a:endParaRPr lang="en-US" sz="2700" dirty="0"/>
          </a:p>
        </p:txBody>
      </p:sp>
      <p:sp>
        <p:nvSpPr>
          <p:cNvPr id="13" name="Text 10"/>
          <p:cNvSpPr/>
          <p:nvPr/>
        </p:nvSpPr>
        <p:spPr>
          <a:xfrm>
            <a:off x="4617720" y="3108960"/>
            <a:ext cx="3081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people helped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101584" y="2331720"/>
            <a:ext cx="3429000" cy="1399032"/>
          </a:xfrm>
          <a:prstGeom prst="roundRect">
            <a:avLst/>
          </a:prstGeom>
          <a:solidFill>
            <a:srgbClr val="132B4A"/>
          </a:solidFill>
          <a:ln w="8890">
            <a:solidFill>
              <a:srgbClr val="25436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Shape 12"/>
          <p:cNvSpPr/>
          <p:nvPr/>
        </p:nvSpPr>
        <p:spPr>
          <a:xfrm>
            <a:off x="8101584" y="2331720"/>
            <a:ext cx="73152" cy="1399032"/>
          </a:xfrm>
          <a:prstGeom prst="rect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3"/>
          <p:cNvSpPr/>
          <p:nvPr/>
        </p:nvSpPr>
        <p:spPr>
          <a:xfrm>
            <a:off x="8339328" y="2505456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12+</a:t>
            </a:r>
            <a:endParaRPr lang="en-US" sz="2700" dirty="0"/>
          </a:p>
        </p:txBody>
      </p:sp>
      <p:sp>
        <p:nvSpPr>
          <p:cNvPr id="17" name="Text 14"/>
          <p:cNvSpPr/>
          <p:nvPr/>
        </p:nvSpPr>
        <p:spPr>
          <a:xfrm>
            <a:off x="8339328" y="3108960"/>
            <a:ext cx="3081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practitioners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2523744" y="4078224"/>
            <a:ext cx="3429000" cy="1399032"/>
          </a:xfrm>
          <a:prstGeom prst="roundRect">
            <a:avLst/>
          </a:prstGeom>
          <a:solidFill>
            <a:srgbClr val="132B4A"/>
          </a:solidFill>
          <a:ln w="8890">
            <a:solidFill>
              <a:srgbClr val="25436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Shape 16"/>
          <p:cNvSpPr/>
          <p:nvPr/>
        </p:nvSpPr>
        <p:spPr>
          <a:xfrm>
            <a:off x="2523744" y="4078224"/>
            <a:ext cx="73152" cy="1399032"/>
          </a:xfrm>
          <a:prstGeom prst="rect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7"/>
          <p:cNvSpPr/>
          <p:nvPr/>
        </p:nvSpPr>
        <p:spPr>
          <a:xfrm>
            <a:off x="2761488" y="4251960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8–12</a:t>
            </a:r>
            <a:endParaRPr lang="en-US" sz="2700" dirty="0"/>
          </a:p>
        </p:txBody>
      </p:sp>
      <p:sp>
        <p:nvSpPr>
          <p:cNvPr id="21" name="Text 18"/>
          <p:cNvSpPr/>
          <p:nvPr/>
        </p:nvSpPr>
        <p:spPr>
          <a:xfrm>
            <a:off x="2761488" y="4855464"/>
            <a:ext cx="3081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people supported at a time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6245352" y="4078224"/>
            <a:ext cx="3429000" cy="1399032"/>
          </a:xfrm>
          <a:prstGeom prst="roundRect">
            <a:avLst/>
          </a:prstGeom>
          <a:solidFill>
            <a:srgbClr val="132B4A"/>
          </a:solidFill>
          <a:ln w="8890">
            <a:solidFill>
              <a:srgbClr val="254363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Shape 20"/>
          <p:cNvSpPr/>
          <p:nvPr/>
        </p:nvSpPr>
        <p:spPr>
          <a:xfrm>
            <a:off x="6245352" y="4078224"/>
            <a:ext cx="73152" cy="1399032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1"/>
          <p:cNvSpPr/>
          <p:nvPr/>
        </p:nvSpPr>
        <p:spPr>
          <a:xfrm>
            <a:off x="6483096" y="4251960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15+</a:t>
            </a:r>
            <a:endParaRPr lang="en-US" sz="2700" dirty="0"/>
          </a:p>
        </p:txBody>
      </p:sp>
      <p:sp>
        <p:nvSpPr>
          <p:cNvPr id="25" name="Text 22"/>
          <p:cNvSpPr/>
          <p:nvPr/>
        </p:nvSpPr>
        <p:spPr>
          <a:xfrm>
            <a:off x="6483096" y="4855464"/>
            <a:ext cx="30815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people currently waiting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1965960" y="5788152"/>
            <a:ext cx="8257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Every completed session represents a person who was able to continue.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C6D0D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Organization-reported impact through August 2026.</a:t>
            </a:r>
            <a:endParaRPr lang="en-US" sz="720" dirty="0"/>
          </a:p>
        </p:txBody>
      </p:sp>
      <p:sp>
        <p:nvSpPr>
          <p:cNvPr id="28" name="Text 25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DE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" descr="/mnt/data/att_pitch_assets/map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4" y="82230"/>
            <a:ext cx="8355694" cy="6426520"/>
          </a:xfrm>
          <a:prstGeom prst="rect">
            <a:avLst/>
          </a:prstGeom>
        </p:spPr>
      </p:pic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27648" y="573125"/>
            <a:ext cx="52852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 Western Canadian footprint, built for virtual scale.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327648" y="1572768"/>
            <a:ext cx="52852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Current service delivery spans four provinces through a network of independent practitioners.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1078992" y="4311396"/>
            <a:ext cx="18288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2139696" y="4210812"/>
            <a:ext cx="18288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en-US" sz="850" dirty="0"/>
          </a:p>
        </p:txBody>
      </p:sp>
      <p:sp>
        <p:nvSpPr>
          <p:cNvPr id="18" name="Text 14"/>
          <p:cNvSpPr/>
          <p:nvPr/>
        </p:nvSpPr>
        <p:spPr>
          <a:xfrm>
            <a:off x="3813048" y="4210812"/>
            <a:ext cx="18288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en-US" sz="850" dirty="0"/>
          </a:p>
        </p:txBody>
      </p:sp>
      <p:sp>
        <p:nvSpPr>
          <p:cNvPr id="19" name="Shape 15"/>
          <p:cNvSpPr/>
          <p:nvPr/>
        </p:nvSpPr>
        <p:spPr>
          <a:xfrm>
            <a:off x="1616710" y="5063490"/>
            <a:ext cx="3419856" cy="347472"/>
          </a:xfrm>
          <a:prstGeom prst="roundRect">
            <a:avLst>
              <a:gd name="adj" fmla="val 2631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A" dirty="0"/>
          </a:p>
        </p:txBody>
      </p:sp>
      <p:sp>
        <p:nvSpPr>
          <p:cNvPr id="20" name="Text 16"/>
          <p:cNvSpPr/>
          <p:nvPr/>
        </p:nvSpPr>
        <p:spPr>
          <a:xfrm>
            <a:off x="1642563" y="5104638"/>
            <a:ext cx="32004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b="1" dirty="0">
                <a:solidFill>
                  <a:srgbClr val="2C7292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CURRENT VIRTUAL SERVICE FOOTPRINT</a:t>
            </a:r>
            <a:endParaRPr lang="en-US" sz="920" dirty="0"/>
          </a:p>
        </p:txBody>
      </p:sp>
      <p:sp>
        <p:nvSpPr>
          <p:cNvPr id="21" name="Shape 17"/>
          <p:cNvSpPr/>
          <p:nvPr/>
        </p:nvSpPr>
        <p:spPr>
          <a:xfrm>
            <a:off x="6336792" y="2286000"/>
            <a:ext cx="5148072" cy="73152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7DDE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Shape 18"/>
          <p:cNvSpPr/>
          <p:nvPr/>
        </p:nvSpPr>
        <p:spPr>
          <a:xfrm>
            <a:off x="6547104" y="2395728"/>
            <a:ext cx="502920" cy="502920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90436" y="2539060"/>
            <a:ext cx="216256" cy="216256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223760" y="2395728"/>
            <a:ext cx="19751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National delivery</a:t>
            </a:r>
            <a:endParaRPr lang="en-US" sz="1350" dirty="0"/>
          </a:p>
        </p:txBody>
      </p:sp>
      <p:sp>
        <p:nvSpPr>
          <p:cNvPr id="25" name="Text 20"/>
          <p:cNvSpPr/>
          <p:nvPr/>
        </p:nvSpPr>
        <p:spPr>
          <a:xfrm>
            <a:off x="9198864" y="2404872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8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Excluding Quebec.</a:t>
            </a:r>
            <a:endParaRPr lang="en-US" sz="980" dirty="0"/>
          </a:p>
        </p:txBody>
      </p:sp>
      <p:sp>
        <p:nvSpPr>
          <p:cNvPr id="26" name="Shape 21"/>
          <p:cNvSpPr/>
          <p:nvPr/>
        </p:nvSpPr>
        <p:spPr>
          <a:xfrm>
            <a:off x="6336792" y="3218688"/>
            <a:ext cx="5148072" cy="73152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7DDE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Shape 22"/>
          <p:cNvSpPr/>
          <p:nvPr/>
        </p:nvSpPr>
        <p:spPr>
          <a:xfrm>
            <a:off x="6547104" y="3328416"/>
            <a:ext cx="502920" cy="502920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90436" y="3471748"/>
            <a:ext cx="216256" cy="216256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7223760" y="3328416"/>
            <a:ext cx="19751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Virtual delivery</a:t>
            </a:r>
            <a:endParaRPr lang="en-US" sz="1350" dirty="0"/>
          </a:p>
        </p:txBody>
      </p:sp>
      <p:sp>
        <p:nvSpPr>
          <p:cNvPr id="30" name="Text 24"/>
          <p:cNvSpPr/>
          <p:nvPr/>
        </p:nvSpPr>
        <p:spPr>
          <a:xfrm>
            <a:off x="9198864" y="333756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8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Distance is not the deciding factor.</a:t>
            </a:r>
            <a:endParaRPr lang="en-US" sz="980" dirty="0"/>
          </a:p>
        </p:txBody>
      </p:sp>
      <p:sp>
        <p:nvSpPr>
          <p:cNvPr id="31" name="Shape 25"/>
          <p:cNvSpPr/>
          <p:nvPr/>
        </p:nvSpPr>
        <p:spPr>
          <a:xfrm>
            <a:off x="6336792" y="4151376"/>
            <a:ext cx="5148072" cy="73152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7DDE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Shape 26"/>
          <p:cNvSpPr/>
          <p:nvPr/>
        </p:nvSpPr>
        <p:spPr>
          <a:xfrm>
            <a:off x="6547104" y="4261104"/>
            <a:ext cx="502920" cy="502920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90436" y="4404436"/>
            <a:ext cx="216256" cy="216256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7223760" y="4261104"/>
            <a:ext cx="19751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Practitioner network</a:t>
            </a:r>
            <a:endParaRPr lang="en-US" sz="1350" dirty="0"/>
          </a:p>
        </p:txBody>
      </p:sp>
      <p:sp>
        <p:nvSpPr>
          <p:cNvPr id="35" name="Text 28"/>
          <p:cNvSpPr/>
          <p:nvPr/>
        </p:nvSpPr>
        <p:spPr>
          <a:xfrm>
            <a:off x="9198864" y="4270248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8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Provincial matching supports fit and continuity.</a:t>
            </a:r>
            <a:endParaRPr lang="en-US" sz="980" dirty="0"/>
          </a:p>
        </p:txBody>
      </p:sp>
      <p:sp>
        <p:nvSpPr>
          <p:cNvPr id="36" name="Shape 29"/>
          <p:cNvSpPr/>
          <p:nvPr/>
        </p:nvSpPr>
        <p:spPr>
          <a:xfrm>
            <a:off x="6336792" y="5084064"/>
            <a:ext cx="5148072" cy="73152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C7DDE9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7" name="Shape 30"/>
          <p:cNvSpPr/>
          <p:nvPr/>
        </p:nvSpPr>
        <p:spPr>
          <a:xfrm>
            <a:off x="6547104" y="5193792"/>
            <a:ext cx="502920" cy="502920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90436" y="5337124"/>
            <a:ext cx="216256" cy="216256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7223760" y="5193792"/>
            <a:ext cx="19751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Built to expand</a:t>
            </a:r>
            <a:endParaRPr lang="en-US" sz="1350" dirty="0"/>
          </a:p>
        </p:txBody>
      </p:sp>
      <p:sp>
        <p:nvSpPr>
          <p:cNvPr id="40" name="Text 32"/>
          <p:cNvSpPr/>
          <p:nvPr/>
        </p:nvSpPr>
        <p:spPr>
          <a:xfrm>
            <a:off x="9198864" y="5202936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8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Additional funding can open more practitioner capacity.</a:t>
            </a:r>
            <a:endParaRPr lang="en-US" sz="980" dirty="0"/>
          </a:p>
        </p:txBody>
      </p:sp>
      <p:sp>
        <p:nvSpPr>
          <p:cNvPr id="41" name="Text 33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7A849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Current footprint based on organization-reported service delivery, August 2026.</a:t>
            </a:r>
            <a:endParaRPr lang="en-US" sz="720" dirty="0"/>
          </a:p>
        </p:txBody>
      </p:sp>
      <p:sp>
        <p:nvSpPr>
          <p:cNvPr id="42" name="Text 34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4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4DF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95097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One donation can fund a measurable amount of care.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609344"/>
            <a:ext cx="10881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The current average direct cost is approximately $30 per counselling session.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1984248"/>
            <a:ext cx="3749040" cy="3493008"/>
          </a:xfrm>
          <a:prstGeom prst="round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699790" y="2333869"/>
            <a:ext cx="3145536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700" b="1" dirty="0">
                <a:solidFill>
                  <a:srgbClr val="F4DF55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$30</a:t>
            </a:r>
            <a:endParaRPr lang="en-US" sz="4700" dirty="0"/>
          </a:p>
        </p:txBody>
      </p:sp>
      <p:sp>
        <p:nvSpPr>
          <p:cNvPr id="8" name="Shape 5"/>
          <p:cNvSpPr/>
          <p:nvPr/>
        </p:nvSpPr>
        <p:spPr>
          <a:xfrm>
            <a:off x="2093976" y="3319272"/>
            <a:ext cx="566928" cy="566928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2558" y="3497854"/>
            <a:ext cx="209763" cy="20976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50976" y="4087368"/>
            <a:ext cx="316382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 counselling session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1143000" y="4754880"/>
            <a:ext cx="27797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4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Direct, tangible, reportable.</a:t>
            </a:r>
            <a:endParaRPr lang="en-US" sz="1140" dirty="0"/>
          </a:p>
        </p:txBody>
      </p:sp>
      <p:sp>
        <p:nvSpPr>
          <p:cNvPr id="12" name="Shape 8"/>
          <p:cNvSpPr/>
          <p:nvPr/>
        </p:nvSpPr>
        <p:spPr>
          <a:xfrm>
            <a:off x="4754880" y="1984248"/>
            <a:ext cx="3054096" cy="148132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9DE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Shape 9"/>
          <p:cNvSpPr/>
          <p:nvPr/>
        </p:nvSpPr>
        <p:spPr>
          <a:xfrm>
            <a:off x="4754880" y="1984248"/>
            <a:ext cx="73152" cy="1481328"/>
          </a:xfrm>
          <a:prstGeom prst="rect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0"/>
          <p:cNvSpPr/>
          <p:nvPr/>
        </p:nvSpPr>
        <p:spPr>
          <a:xfrm>
            <a:off x="4983480" y="2148840"/>
            <a:ext cx="25420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$360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4983480" y="2624328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12 sessions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4983480" y="2999232"/>
            <a:ext cx="2542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three-month weekly start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8183880" y="1984248"/>
            <a:ext cx="3054096" cy="148132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9DE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Shape 14"/>
          <p:cNvSpPr/>
          <p:nvPr/>
        </p:nvSpPr>
        <p:spPr>
          <a:xfrm>
            <a:off x="8183880" y="1984248"/>
            <a:ext cx="73152" cy="1481328"/>
          </a:xfrm>
          <a:prstGeom prst="rect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5"/>
          <p:cNvSpPr/>
          <p:nvPr/>
        </p:nvSpPr>
        <p:spPr>
          <a:xfrm>
            <a:off x="8412480" y="2148840"/>
            <a:ext cx="25420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$1,500</a:t>
            </a:r>
            <a:endParaRPr lang="en-US" sz="2200" dirty="0"/>
          </a:p>
        </p:txBody>
      </p:sp>
      <p:sp>
        <p:nvSpPr>
          <p:cNvPr id="20" name="Text 16"/>
          <p:cNvSpPr/>
          <p:nvPr/>
        </p:nvSpPr>
        <p:spPr>
          <a:xfrm>
            <a:off x="8412480" y="2624328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50 sessions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8412480" y="2999232"/>
            <a:ext cx="2542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substantial block of care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4754880" y="3840480"/>
            <a:ext cx="3054096" cy="148132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9DE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Shape 19"/>
          <p:cNvSpPr/>
          <p:nvPr/>
        </p:nvSpPr>
        <p:spPr>
          <a:xfrm>
            <a:off x="4754880" y="3840480"/>
            <a:ext cx="73152" cy="1481328"/>
          </a:xfrm>
          <a:prstGeom prst="rect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0"/>
          <p:cNvSpPr/>
          <p:nvPr/>
        </p:nvSpPr>
        <p:spPr>
          <a:xfrm>
            <a:off x="4983480" y="4005072"/>
            <a:ext cx="25420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$5,000</a:t>
            </a:r>
            <a:endParaRPr lang="en-US" sz="2200" dirty="0"/>
          </a:p>
        </p:txBody>
      </p:sp>
      <p:sp>
        <p:nvSpPr>
          <p:cNvPr id="25" name="Text 21"/>
          <p:cNvSpPr/>
          <p:nvPr/>
        </p:nvSpPr>
        <p:spPr>
          <a:xfrm>
            <a:off x="4983480" y="4480560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up to 166 sessions</a:t>
            </a:r>
            <a:endParaRPr lang="en-US" sz="1300" dirty="0"/>
          </a:p>
        </p:txBody>
      </p:sp>
      <p:sp>
        <p:nvSpPr>
          <p:cNvPr id="26" name="Text 22"/>
          <p:cNvSpPr/>
          <p:nvPr/>
        </p:nvSpPr>
        <p:spPr>
          <a:xfrm>
            <a:off x="4983480" y="4855464"/>
            <a:ext cx="2542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meaningful waitlist reduction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8183880" y="3840480"/>
            <a:ext cx="3054096" cy="1481328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9DE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Shape 24"/>
          <p:cNvSpPr/>
          <p:nvPr/>
        </p:nvSpPr>
        <p:spPr>
          <a:xfrm>
            <a:off x="8183880" y="3840480"/>
            <a:ext cx="73152" cy="1481328"/>
          </a:xfrm>
          <a:prstGeom prst="rect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5"/>
          <p:cNvSpPr/>
          <p:nvPr/>
        </p:nvSpPr>
        <p:spPr>
          <a:xfrm>
            <a:off x="8412480" y="4005072"/>
            <a:ext cx="25420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$15,000</a:t>
            </a:r>
            <a:endParaRPr lang="en-US" sz="2200" dirty="0"/>
          </a:p>
        </p:txBody>
      </p:sp>
      <p:sp>
        <p:nvSpPr>
          <p:cNvPr id="30" name="Text 26"/>
          <p:cNvSpPr/>
          <p:nvPr/>
        </p:nvSpPr>
        <p:spPr>
          <a:xfrm>
            <a:off x="8412480" y="4480560"/>
            <a:ext cx="254203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up to 500 sessions</a:t>
            </a:r>
            <a:endParaRPr lang="en-US" sz="1300" dirty="0"/>
          </a:p>
        </p:txBody>
      </p:sp>
      <p:sp>
        <p:nvSpPr>
          <p:cNvPr id="31" name="Text 27"/>
          <p:cNvSpPr/>
          <p:nvPr/>
        </p:nvSpPr>
        <p:spPr>
          <a:xfrm>
            <a:off x="8412480" y="4855464"/>
            <a:ext cx="2542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 major continuity partnership</a:t>
            </a:r>
            <a:endParaRPr lang="en-US" sz="950" dirty="0"/>
          </a:p>
        </p:txBody>
      </p:sp>
      <p:sp>
        <p:nvSpPr>
          <p:cNvPr id="32" name="Text 28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7A849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Session equivalents use the current average direct cost of approximately $30. Final allocation depends on capacity and partnership terms.</a:t>
            </a:r>
            <a:endParaRPr lang="en-US" sz="720" dirty="0"/>
          </a:p>
        </p:txBody>
      </p:sp>
      <p:sp>
        <p:nvSpPr>
          <p:cNvPr id="33" name="Text 29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orig_pptx_unzip/ppt/media/image28.jpeg"/>
          <p:cNvPicPr>
            <a:picLocks noChangeAspect="1"/>
          </p:cNvPicPr>
          <p:nvPr/>
        </p:nvPicPr>
        <p:blipFill>
          <a:blip r:embed="rId3"/>
          <a:srcRect l="3000" r="53130"/>
          <a:stretch/>
        </p:blipFill>
        <p:spPr>
          <a:xfrm>
            <a:off x="0" y="0"/>
            <a:ext cx="470916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rgbClr val="0B1F3A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4" name="Image 1" descr="/mnt/data/att_pitch_assets/ATT_Combo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21938"/>
            <a:ext cx="1664208" cy="58258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0352" y="4270248"/>
            <a:ext cx="3474720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What continuity</a:t>
            </a:r>
            <a:endParaRPr lang="en-US" sz="29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feels like.</a:t>
            </a:r>
            <a:endParaRPr lang="en-US" sz="2900" dirty="0"/>
          </a:p>
        </p:txBody>
      </p:sp>
      <p:sp>
        <p:nvSpPr>
          <p:cNvPr id="6" name="Text 2"/>
          <p:cNvSpPr/>
          <p:nvPr/>
        </p:nvSpPr>
        <p:spPr>
          <a:xfrm>
            <a:off x="548640" y="5449824"/>
            <a:ext cx="3438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Real outcomes, in the words of people served.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5138928" y="658368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endParaRPr lang="en-US" sz="4300" dirty="0"/>
          </a:p>
        </p:txBody>
      </p:sp>
      <p:sp>
        <p:nvSpPr>
          <p:cNvPr id="8" name="Text 4"/>
          <p:cNvSpPr/>
          <p:nvPr/>
        </p:nvSpPr>
        <p:spPr>
          <a:xfrm>
            <a:off x="5166360" y="546100"/>
            <a:ext cx="6708140" cy="99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0B1F3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Stories of two people. Two sustained journeys.</a:t>
            </a:r>
            <a:endParaRPr lang="en-US" sz="2800" dirty="0"/>
          </a:p>
        </p:txBody>
      </p:sp>
      <p:sp>
        <p:nvSpPr>
          <p:cNvPr id="9" name="Shape 5"/>
          <p:cNvSpPr/>
          <p:nvPr/>
        </p:nvSpPr>
        <p:spPr>
          <a:xfrm>
            <a:off x="5166360" y="1700784"/>
            <a:ext cx="6327648" cy="1892808"/>
          </a:xfrm>
          <a:prstGeom prst="roundRect">
            <a:avLst/>
          </a:prstGeom>
          <a:solidFill>
            <a:srgbClr val="DDEEF8"/>
          </a:solidFill>
          <a:ln w="12700">
            <a:solidFill>
              <a:srgbClr val="DDEEF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6"/>
          <p:cNvSpPr/>
          <p:nvPr/>
        </p:nvSpPr>
        <p:spPr>
          <a:xfrm>
            <a:off x="5504688" y="1993392"/>
            <a:ext cx="564184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i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“The process was smooth and compassionate, and I was matched with an incredible counsellor who walked alongside me through some of the hardest moments. This experience has been deeply healing.”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5513832" y="3136392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2C7292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NAKITA  •  VICTORIA, BC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166360" y="3867912"/>
            <a:ext cx="6327648" cy="1892808"/>
          </a:xfrm>
          <a:prstGeom prst="roundRect">
            <a:avLst/>
          </a:prstGeom>
          <a:solidFill>
            <a:srgbClr val="EEE7FA"/>
          </a:solidFill>
          <a:ln w="12700">
            <a:solidFill>
              <a:srgbClr val="EEE7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9"/>
          <p:cNvSpPr/>
          <p:nvPr/>
        </p:nvSpPr>
        <p:spPr>
          <a:xfrm>
            <a:off x="5504688" y="4233672"/>
            <a:ext cx="5641848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60" i="1" dirty="0">
                <a:solidFill>
                  <a:srgbClr val="0B1F3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“After 14 weeks, I had made progress I was never able to make in 10 years of trying to heal on my own.”</a:t>
            </a:r>
            <a:endParaRPr lang="en-US" sz="1460" dirty="0"/>
          </a:p>
        </p:txBody>
      </p:sp>
      <p:sp>
        <p:nvSpPr>
          <p:cNvPr id="14" name="Text 10"/>
          <p:cNvSpPr/>
          <p:nvPr/>
        </p:nvSpPr>
        <p:spPr>
          <a:xfrm>
            <a:off x="5513832" y="5285232"/>
            <a:ext cx="5303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8F67D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HEATHER  •  KELOWNA, BC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7A849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Testimonials: Access to Therapy website, About Us page. Excerpts condensed for presentation.</a:t>
            </a:r>
            <a:endParaRPr lang="en-US" sz="720" dirty="0"/>
          </a:p>
        </p:txBody>
      </p:sp>
      <p:sp>
        <p:nvSpPr>
          <p:cNvPr id="16" name="Text 12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66708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8F67D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" name="Image 0" descr="/mnt/data/att_pitch_assets/ATT_Combo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14276"/>
            <a:ext cx="1417320" cy="4961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3504" y="960120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 lean system turns funding into completed sessions.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655064"/>
            <a:ext cx="10881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Each step has a clear owner, a clear transaction, and a measurable outcome.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731520" y="2249424"/>
            <a:ext cx="841248" cy="841248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688" y="2497592"/>
            <a:ext cx="344912" cy="34491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664208" y="2496312"/>
            <a:ext cx="548640" cy="365760"/>
          </a:xfrm>
          <a:prstGeom prst="chevron">
            <a:avLst/>
          </a:prstGeom>
          <a:solidFill>
            <a:srgbClr val="66809A"/>
          </a:solidFill>
          <a:ln w="12700">
            <a:solidFill>
              <a:srgbClr val="66809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5"/>
          <p:cNvSpPr/>
          <p:nvPr/>
        </p:nvSpPr>
        <p:spPr>
          <a:xfrm>
            <a:off x="484632" y="3310128"/>
            <a:ext cx="13898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6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Partner funding</a:t>
            </a:r>
            <a:endParaRPr lang="en-US" sz="1260" dirty="0"/>
          </a:p>
        </p:txBody>
      </p:sp>
      <p:sp>
        <p:nvSpPr>
          <p:cNvPr id="10" name="Text 6"/>
          <p:cNvSpPr/>
          <p:nvPr/>
        </p:nvSpPr>
        <p:spPr>
          <a:xfrm>
            <a:off x="457200" y="3813048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Restricted or flexible support enters the program.</a:t>
            </a:r>
            <a:endParaRPr lang="en-US" sz="920" dirty="0"/>
          </a:p>
        </p:txBody>
      </p:sp>
      <p:sp>
        <p:nvSpPr>
          <p:cNvPr id="11" name="Shape 7"/>
          <p:cNvSpPr/>
          <p:nvPr/>
        </p:nvSpPr>
        <p:spPr>
          <a:xfrm>
            <a:off x="3172968" y="2249424"/>
            <a:ext cx="841248" cy="841248"/>
          </a:xfrm>
          <a:prstGeom prst="ellipse">
            <a:avLst/>
          </a:prstGeom>
          <a:solidFill>
            <a:srgbClr val="61B6D6"/>
          </a:solidFill>
          <a:ln w="12700">
            <a:solidFill>
              <a:srgbClr val="61B6D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1136" y="2497592"/>
            <a:ext cx="344912" cy="34491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105656" y="2496312"/>
            <a:ext cx="548640" cy="365760"/>
          </a:xfrm>
          <a:prstGeom prst="chevron">
            <a:avLst/>
          </a:prstGeom>
          <a:solidFill>
            <a:srgbClr val="66809A"/>
          </a:solidFill>
          <a:ln w="12700">
            <a:solidFill>
              <a:srgbClr val="66809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9"/>
          <p:cNvSpPr/>
          <p:nvPr/>
        </p:nvSpPr>
        <p:spPr>
          <a:xfrm>
            <a:off x="2926080" y="3310128"/>
            <a:ext cx="13898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6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Intake &amp; matching</a:t>
            </a:r>
            <a:endParaRPr lang="en-US" sz="1260" dirty="0"/>
          </a:p>
        </p:txBody>
      </p:sp>
      <p:sp>
        <p:nvSpPr>
          <p:cNvPr id="15" name="Text 10"/>
          <p:cNvSpPr/>
          <p:nvPr/>
        </p:nvSpPr>
        <p:spPr>
          <a:xfrm>
            <a:off x="2898648" y="3813048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Applications, queue management, fit and availability.</a:t>
            </a:r>
            <a:endParaRPr lang="en-US" sz="920" dirty="0"/>
          </a:p>
        </p:txBody>
      </p:sp>
      <p:sp>
        <p:nvSpPr>
          <p:cNvPr id="16" name="Shape 11"/>
          <p:cNvSpPr/>
          <p:nvPr/>
        </p:nvSpPr>
        <p:spPr>
          <a:xfrm>
            <a:off x="5614416" y="2249424"/>
            <a:ext cx="841248" cy="841248"/>
          </a:xfrm>
          <a:prstGeom prst="ellipse">
            <a:avLst/>
          </a:prstGeom>
          <a:solidFill>
            <a:srgbClr val="8F67D8"/>
          </a:solidFill>
          <a:ln w="12700">
            <a:solidFill>
              <a:srgbClr val="8F67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2584" y="2497592"/>
            <a:ext cx="344912" cy="344912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6547104" y="2496312"/>
            <a:ext cx="548640" cy="365760"/>
          </a:xfrm>
          <a:prstGeom prst="chevron">
            <a:avLst/>
          </a:prstGeom>
          <a:solidFill>
            <a:srgbClr val="66809A"/>
          </a:solidFill>
          <a:ln w="12700">
            <a:solidFill>
              <a:srgbClr val="66809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3"/>
          <p:cNvSpPr/>
          <p:nvPr/>
        </p:nvSpPr>
        <p:spPr>
          <a:xfrm>
            <a:off x="5367528" y="3310128"/>
            <a:ext cx="13898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6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Practitioner payment</a:t>
            </a:r>
            <a:endParaRPr lang="en-US" sz="1260" dirty="0"/>
          </a:p>
        </p:txBody>
      </p:sp>
      <p:sp>
        <p:nvSpPr>
          <p:cNvPr id="20" name="Text 14"/>
          <p:cNvSpPr/>
          <p:nvPr/>
        </p:nvSpPr>
        <p:spPr>
          <a:xfrm>
            <a:off x="5340096" y="3813048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Participating professionals are paid on schedule.</a:t>
            </a:r>
            <a:endParaRPr lang="en-US" sz="920" dirty="0"/>
          </a:p>
        </p:txBody>
      </p:sp>
      <p:sp>
        <p:nvSpPr>
          <p:cNvPr id="21" name="Shape 15"/>
          <p:cNvSpPr/>
          <p:nvPr/>
        </p:nvSpPr>
        <p:spPr>
          <a:xfrm>
            <a:off x="8055864" y="2249424"/>
            <a:ext cx="841248" cy="841248"/>
          </a:xfrm>
          <a:prstGeom prst="ellipse">
            <a:avLst/>
          </a:prstGeom>
          <a:solidFill>
            <a:srgbClr val="C9EEE5"/>
          </a:solidFill>
          <a:ln w="12700">
            <a:solidFill>
              <a:srgbClr val="C9EEE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04032" y="2497592"/>
            <a:ext cx="344912" cy="344912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8988552" y="2496312"/>
            <a:ext cx="548640" cy="365760"/>
          </a:xfrm>
          <a:prstGeom prst="chevron">
            <a:avLst/>
          </a:prstGeom>
          <a:solidFill>
            <a:srgbClr val="66809A"/>
          </a:solidFill>
          <a:ln w="12700">
            <a:solidFill>
              <a:srgbClr val="66809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17"/>
          <p:cNvSpPr/>
          <p:nvPr/>
        </p:nvSpPr>
        <p:spPr>
          <a:xfrm>
            <a:off x="7808976" y="3310128"/>
            <a:ext cx="13898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6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Completed care</a:t>
            </a:r>
            <a:endParaRPr lang="en-US" sz="1260" dirty="0"/>
          </a:p>
        </p:txBody>
      </p:sp>
      <p:sp>
        <p:nvSpPr>
          <p:cNvPr id="25" name="Text 18"/>
          <p:cNvSpPr/>
          <p:nvPr/>
        </p:nvSpPr>
        <p:spPr>
          <a:xfrm>
            <a:off x="7781544" y="3813048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Sessions occur and continuity is sustained.</a:t>
            </a:r>
            <a:endParaRPr lang="en-US" sz="920" dirty="0"/>
          </a:p>
        </p:txBody>
      </p:sp>
      <p:sp>
        <p:nvSpPr>
          <p:cNvPr id="26" name="Shape 19"/>
          <p:cNvSpPr/>
          <p:nvPr/>
        </p:nvSpPr>
        <p:spPr>
          <a:xfrm>
            <a:off x="10497312" y="2249424"/>
            <a:ext cx="841248" cy="841248"/>
          </a:xfrm>
          <a:prstGeom prst="ellipse">
            <a:avLst/>
          </a:prstGeom>
          <a:solidFill>
            <a:srgbClr val="F4DF55"/>
          </a:solidFill>
          <a:ln w="12700">
            <a:solidFill>
              <a:srgbClr val="F4DF55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45480" y="2497592"/>
            <a:ext cx="344912" cy="344912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0250424" y="3310128"/>
            <a:ext cx="13898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6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Impact reporting</a:t>
            </a:r>
            <a:endParaRPr lang="en-US" sz="1260" dirty="0"/>
          </a:p>
        </p:txBody>
      </p:sp>
      <p:sp>
        <p:nvSpPr>
          <p:cNvPr id="29" name="Text 21"/>
          <p:cNvSpPr/>
          <p:nvPr/>
        </p:nvSpPr>
        <p:spPr>
          <a:xfrm>
            <a:off x="10222992" y="3813048"/>
            <a:ext cx="14447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20" dirty="0">
                <a:solidFill>
                  <a:srgbClr val="D7DFE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Partners can see what their support enabled.</a:t>
            </a:r>
            <a:endParaRPr lang="en-US" sz="920" dirty="0"/>
          </a:p>
        </p:txBody>
      </p:sp>
      <p:sp>
        <p:nvSpPr>
          <p:cNvPr id="30" name="Shape 22"/>
          <p:cNvSpPr/>
          <p:nvPr/>
        </p:nvSpPr>
        <p:spPr>
          <a:xfrm>
            <a:off x="1097280" y="4956048"/>
            <a:ext cx="9994392" cy="859536"/>
          </a:xfrm>
          <a:prstGeom prst="roundRect">
            <a:avLst/>
          </a:prstGeom>
          <a:solidFill>
            <a:srgbClr val="173A5D"/>
          </a:solidFill>
          <a:ln w="8890">
            <a:solidFill>
              <a:srgbClr val="31506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3"/>
          <p:cNvSpPr/>
          <p:nvPr/>
        </p:nvSpPr>
        <p:spPr>
          <a:xfrm>
            <a:off x="1426464" y="5202936"/>
            <a:ext cx="93451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8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“We do not fund ideas. We fund ongoing counselling - delivered, coordinated, and sustained.”</a:t>
            </a:r>
            <a:endParaRPr lang="en-US" sz="1680" dirty="0"/>
          </a:p>
        </p:txBody>
      </p:sp>
      <p:sp>
        <p:nvSpPr>
          <p:cNvPr id="32" name="Text 24"/>
          <p:cNvSpPr/>
          <p:nvPr/>
        </p:nvSpPr>
        <p:spPr>
          <a:xfrm>
            <a:off x="566928" y="6217920"/>
            <a:ext cx="10881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" dirty="0">
                <a:solidFill>
                  <a:srgbClr val="C6D0D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Operating model: Access to Therapy website and prior organizational pitch materials.</a:t>
            </a:r>
            <a:endParaRPr lang="en-US" sz="720" dirty="0"/>
          </a:p>
        </p:txBody>
      </p:sp>
      <p:sp>
        <p:nvSpPr>
          <p:cNvPr id="33" name="Text 25"/>
          <p:cNvSpPr/>
          <p:nvPr/>
        </p:nvSpPr>
        <p:spPr>
          <a:xfrm>
            <a:off x="566928" y="6473952"/>
            <a:ext cx="9052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60" dirty="0">
                <a:solidFill>
                  <a:srgbClr val="D9E2E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Access to Therapy Initiative | Registered Charity #724593611 RR 0001</a:t>
            </a:r>
            <a:endParaRPr lang="en-US" sz="76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73952"/>
            <a:ext cx="32004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085"/>
                </a:solidFill>
                <a:latin typeface="Lato"/>
                <a:ea typeface="Lato"/>
                <a:cs typeface="Lato"/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Inter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Lato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2135</Words>
  <Application>Microsoft Office PowerPoint</Application>
  <PresentationFormat>Widescreen</PresentationFormat>
  <Paragraphs>275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Inter Display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Access to Therapy Initiative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 to Therapy - Partner Pitch Deck 2026</dc:title>
  <dc:subject>Partner and fundraising pitch deck</dc:subject>
  <dc:creator>Access to Therapy Initiative</dc:creator>
  <cp:lastModifiedBy>Joshua Cecil Haney</cp:lastModifiedBy>
  <cp:revision>3</cp:revision>
  <dcterms:created xsi:type="dcterms:W3CDTF">2026-08-24T17:57:04Z</dcterms:created>
  <dcterms:modified xsi:type="dcterms:W3CDTF">2026-08-24T19:15:45Z</dcterms:modified>
</cp:coreProperties>
</file>